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59" r:id="rId6"/>
    <p:sldId id="266" r:id="rId7"/>
    <p:sldId id="293" r:id="rId8"/>
    <p:sldId id="267" r:id="rId9"/>
    <p:sldId id="270" r:id="rId10"/>
    <p:sldId id="271" r:id="rId11"/>
    <p:sldId id="285" r:id="rId12"/>
    <p:sldId id="281" r:id="rId13"/>
    <p:sldId id="272" r:id="rId14"/>
    <p:sldId id="282" r:id="rId15"/>
    <p:sldId id="273" r:id="rId16"/>
    <p:sldId id="283" r:id="rId17"/>
    <p:sldId id="290" r:id="rId18"/>
    <p:sldId id="291" r:id="rId19"/>
    <p:sldId id="292" r:id="rId20"/>
    <p:sldId id="269" r:id="rId21"/>
    <p:sldId id="274" r:id="rId22"/>
    <p:sldId id="275" r:id="rId23"/>
    <p:sldId id="276" r:id="rId24"/>
    <p:sldId id="277" r:id="rId25"/>
    <p:sldId id="278" r:id="rId26"/>
    <p:sldId id="279" r:id="rId27"/>
    <p:sldId id="2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Bell" initials="JB" lastIdx="18" clrIdx="0">
    <p:extLst>
      <p:ext uri="{19B8F6BF-5375-455C-9EA6-DF929625EA0E}">
        <p15:presenceInfo xmlns:p15="http://schemas.microsoft.com/office/powerpoint/2012/main" userId="S::jo.bell@nopta.gov.au::76447bc2-bada-46e6-b388-5f2b9c9f4545" providerId="AD"/>
      </p:ext>
    </p:extLst>
  </p:cmAuthor>
  <p:cmAuthor id="2" name="Rachel Fry" initials="RF" lastIdx="33" clrIdx="1">
    <p:extLst>
      <p:ext uri="{19B8F6BF-5375-455C-9EA6-DF929625EA0E}">
        <p15:presenceInfo xmlns:p15="http://schemas.microsoft.com/office/powerpoint/2012/main" userId="S::Rachel.Fry@nopta.gov.au::8e6739d7-9287-4073-82a0-6370da77be2c" providerId="AD"/>
      </p:ext>
    </p:extLst>
  </p:cmAuthor>
  <p:cmAuthor id="3" name="Anne Seghezzi" initials="AS" lastIdx="35" clrIdx="2">
    <p:extLst>
      <p:ext uri="{19B8F6BF-5375-455C-9EA6-DF929625EA0E}">
        <p15:presenceInfo xmlns:p15="http://schemas.microsoft.com/office/powerpoint/2012/main" userId="S::Anne.Seghezzi@nopta.gov.au::21097b7f-a209-4f2c-850a-6ce8474a3e78" providerId="AD"/>
      </p:ext>
    </p:extLst>
  </p:cmAuthor>
  <p:cmAuthor id="4" name="Melanie Webb" initials="MW" lastIdx="11" clrIdx="3">
    <p:extLst>
      <p:ext uri="{19B8F6BF-5375-455C-9EA6-DF929625EA0E}">
        <p15:presenceInfo xmlns:p15="http://schemas.microsoft.com/office/powerpoint/2012/main" userId="S::melanie.webb@nopta.gov.au::51de835e-e791-4fd5-8c31-ebeced3c9a88" providerId="AD"/>
      </p:ext>
    </p:extLst>
  </p:cmAuthor>
  <p:cmAuthor id="5" name="Richelle Pasin" initials="RP" lastIdx="3" clrIdx="4">
    <p:extLst>
      <p:ext uri="{19B8F6BF-5375-455C-9EA6-DF929625EA0E}">
        <p15:presenceInfo xmlns:p15="http://schemas.microsoft.com/office/powerpoint/2012/main" userId="S::richelle.pasin@nopta.gov.au::5582fbb2-798c-4d40-9188-03ebce903e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03ADD7-C38E-49C2-B3C6-E15445448F01}" v="107" dt="2020-11-11T07:25:18.547"/>
    <p1510:client id="{70BA6440-63AA-4D30-BB9B-7CD06EF764A1}" v="17" vWet="19" dt="2020-11-11T07:15:12.677"/>
    <p1510:client id="{BBDE1278-D128-A53F-DA20-24775F4A20E4}" v="1" dt="2020-11-11T04:05:50.851"/>
    <p1510:client id="{CBB966E3-8244-7D7C-4D1D-9D056DEF2EC8}" v="5" dt="2020-11-13T05:24:16.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50192-35F1-42CF-9341-FCBF495094FD}" type="datetimeFigureOut">
              <a:rPr lang="en-AU" smtClean="0"/>
              <a:t>22/11/2020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10DAB-F3F2-485D-AAEC-DD82C3AF664A}" type="slidenum">
              <a:rPr lang="en-AU" smtClean="0"/>
              <a:t>‹#›</a:t>
            </a:fld>
            <a:endParaRPr lang="en-AU"/>
          </a:p>
        </p:txBody>
      </p:sp>
    </p:spTree>
    <p:extLst>
      <p:ext uri="{BB962C8B-B14F-4D97-AF65-F5344CB8AC3E}">
        <p14:creationId xmlns:p14="http://schemas.microsoft.com/office/powerpoint/2010/main" val="184798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5E5964EA-C0D5-4053-93D5-FF02EAEEEA37}" type="slidenum">
              <a:rPr lang="en-AU" smtClean="0"/>
              <a:pPr>
                <a:defRPr/>
              </a:pPr>
              <a:t>1</a:t>
            </a:fld>
            <a:endParaRPr lang="en-AU"/>
          </a:p>
        </p:txBody>
      </p:sp>
    </p:spTree>
    <p:extLst>
      <p:ext uri="{BB962C8B-B14F-4D97-AF65-F5344CB8AC3E}">
        <p14:creationId xmlns:p14="http://schemas.microsoft.com/office/powerpoint/2010/main" val="201214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a:effectLst/>
                <a:latin typeface="Calibri" panose="020F0502020204030204" pitchFamily="34" charset="0"/>
                <a:ea typeface="Calibri" panose="020F0502020204030204" pitchFamily="34" charset="0"/>
                <a:cs typeface="Calibri" panose="020F0502020204030204" pitchFamily="34" charset="0"/>
              </a:rPr>
              <a:t>Definition:</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a:effectLst/>
                <a:latin typeface="Calibri" panose="020F0502020204030204" pitchFamily="34" charset="0"/>
                <a:ea typeface="Calibri" panose="020F0502020204030204" pitchFamily="34" charset="0"/>
                <a:cs typeface="Calibri" panose="020F0502020204030204" pitchFamily="34" charset="0"/>
              </a:rPr>
              <a:t>Electronic signature </a:t>
            </a:r>
            <a:r>
              <a:rPr lang="en-AU" sz="1800">
                <a:effectLst/>
                <a:latin typeface="Calibri" panose="020F0502020204030204" pitchFamily="34" charset="0"/>
                <a:ea typeface="Calibri" panose="020F0502020204030204" pitchFamily="34" charset="0"/>
                <a:cs typeface="Calibri" panose="020F0502020204030204" pitchFamily="34" charset="0"/>
              </a:rPr>
              <a:t>– Are an electronic version of your ‘wet signature’ either via a symbol, attachment or image of your signature.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a:effectLst/>
                <a:latin typeface="Calibri" panose="020F0502020204030204" pitchFamily="34" charset="0"/>
                <a:ea typeface="Calibri" panose="020F0502020204030204" pitchFamily="34" charset="0"/>
                <a:cs typeface="Calibri" panose="020F0502020204030204" pitchFamily="34" charset="0"/>
              </a:rPr>
              <a:t>Digital Signature </a:t>
            </a:r>
            <a:r>
              <a:rPr lang="en-AU" sz="1800">
                <a:effectLst/>
                <a:latin typeface="Calibri" panose="020F0502020204030204" pitchFamily="34" charset="0"/>
                <a:ea typeface="Calibri" panose="020F0502020204030204" pitchFamily="34" charset="0"/>
                <a:cs typeface="Calibri" panose="020F0502020204030204" pitchFamily="34" charset="0"/>
              </a:rPr>
              <a:t>– is the encrypting of that document that contains may or may not include the electronic signature to ensure that no changes have been made to the document since it was signed electronically. You can have a digital signature without an electronic signature but ideally the document once electronically signed, should be digitally signed, to ensure that no changes have been made after it was electronically signed.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37410DAB-F3F2-485D-AAEC-DD82C3AF664A}" type="slidenum">
              <a:rPr lang="en-AU" smtClean="0"/>
              <a:t>4</a:t>
            </a:fld>
            <a:endParaRPr lang="en-AU"/>
          </a:p>
        </p:txBody>
      </p:sp>
    </p:spTree>
    <p:extLst>
      <p:ext uri="{BB962C8B-B14F-4D97-AF65-F5344CB8AC3E}">
        <p14:creationId xmlns:p14="http://schemas.microsoft.com/office/powerpoint/2010/main" val="118641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7410DAB-F3F2-485D-AAEC-DD82C3AF664A}" type="slidenum">
              <a:rPr lang="en-AU" smtClean="0"/>
              <a:t>5</a:t>
            </a:fld>
            <a:endParaRPr lang="en-AU"/>
          </a:p>
        </p:txBody>
      </p:sp>
    </p:spTree>
    <p:extLst>
      <p:ext uri="{BB962C8B-B14F-4D97-AF65-F5344CB8AC3E}">
        <p14:creationId xmlns:p14="http://schemas.microsoft.com/office/powerpoint/2010/main" val="56212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7410DAB-F3F2-485D-AAEC-DD82C3AF664A}" type="slidenum">
              <a:rPr lang="en-AU" smtClean="0"/>
              <a:t>8</a:t>
            </a:fld>
            <a:endParaRPr lang="en-AU"/>
          </a:p>
        </p:txBody>
      </p:sp>
    </p:spTree>
    <p:extLst>
      <p:ext uri="{BB962C8B-B14F-4D97-AF65-F5344CB8AC3E}">
        <p14:creationId xmlns:p14="http://schemas.microsoft.com/office/powerpoint/2010/main" val="198382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a:t>
            </a:r>
            <a:r>
              <a:rPr lang="en-AU"/>
              <a:t>: Foreign companies may have restrictions on how they sign the application form. They will need to follow the laws of the country they are registered in.</a:t>
            </a:r>
          </a:p>
        </p:txBody>
      </p:sp>
      <p:sp>
        <p:nvSpPr>
          <p:cNvPr id="4" name="Slide Number Placeholder 3"/>
          <p:cNvSpPr>
            <a:spLocks noGrp="1"/>
          </p:cNvSpPr>
          <p:nvPr>
            <p:ph type="sldNum" sz="quarter" idx="5"/>
          </p:nvPr>
        </p:nvSpPr>
        <p:spPr/>
        <p:txBody>
          <a:bodyPr/>
          <a:lstStyle/>
          <a:p>
            <a:fld id="{37410DAB-F3F2-485D-AAEC-DD82C3AF664A}" type="slidenum">
              <a:rPr lang="en-AU" smtClean="0"/>
              <a:t>9</a:t>
            </a:fld>
            <a:endParaRPr lang="en-AU"/>
          </a:p>
        </p:txBody>
      </p:sp>
    </p:spTree>
    <p:extLst>
      <p:ext uri="{BB962C8B-B14F-4D97-AF65-F5344CB8AC3E}">
        <p14:creationId xmlns:p14="http://schemas.microsoft.com/office/powerpoint/2010/main" val="324836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Overview of steps.</a:t>
            </a:r>
          </a:p>
        </p:txBody>
      </p:sp>
      <p:sp>
        <p:nvSpPr>
          <p:cNvPr id="4" name="Slide Number Placeholder 3"/>
          <p:cNvSpPr>
            <a:spLocks noGrp="1"/>
          </p:cNvSpPr>
          <p:nvPr>
            <p:ph type="sldNum" sz="quarter" idx="5"/>
          </p:nvPr>
        </p:nvSpPr>
        <p:spPr/>
        <p:txBody>
          <a:bodyPr/>
          <a:lstStyle/>
          <a:p>
            <a:fld id="{37410DAB-F3F2-485D-AAEC-DD82C3AF664A}" type="slidenum">
              <a:rPr lang="en-AU" smtClean="0"/>
              <a:t>16</a:t>
            </a:fld>
            <a:endParaRPr lang="en-AU"/>
          </a:p>
        </p:txBody>
      </p:sp>
    </p:spTree>
    <p:extLst>
      <p:ext uri="{BB962C8B-B14F-4D97-AF65-F5344CB8AC3E}">
        <p14:creationId xmlns:p14="http://schemas.microsoft.com/office/powerpoint/2010/main" val="6931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7410DAB-F3F2-485D-AAEC-DD82C3AF664A}" type="slidenum">
              <a:rPr lang="en-AU" smtClean="0"/>
              <a:t>17</a:t>
            </a:fld>
            <a:endParaRPr lang="en-AU"/>
          </a:p>
        </p:txBody>
      </p:sp>
    </p:spTree>
    <p:extLst>
      <p:ext uri="{BB962C8B-B14F-4D97-AF65-F5344CB8AC3E}">
        <p14:creationId xmlns:p14="http://schemas.microsoft.com/office/powerpoint/2010/main" val="318606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7410DAB-F3F2-485D-AAEC-DD82C3AF664A}" type="slidenum">
              <a:rPr lang="en-AU" smtClean="0"/>
              <a:t>21</a:t>
            </a:fld>
            <a:endParaRPr lang="en-AU"/>
          </a:p>
        </p:txBody>
      </p:sp>
    </p:spTree>
    <p:extLst>
      <p:ext uri="{BB962C8B-B14F-4D97-AF65-F5344CB8AC3E}">
        <p14:creationId xmlns:p14="http://schemas.microsoft.com/office/powerpoint/2010/main" val="152113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AFCC-E8E7-41C9-AC58-1AC39FF41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78D5881-8DF3-4B84-992E-B535C6AEA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B8CBA5E-529C-478C-AB4C-36AAF5E396A6}"/>
              </a:ext>
            </a:extLst>
          </p:cNvPr>
          <p:cNvSpPr>
            <a:spLocks noGrp="1"/>
          </p:cNvSpPr>
          <p:nvPr>
            <p:ph type="dt" sz="half" idx="10"/>
          </p:nvPr>
        </p:nvSpPr>
        <p:spPr/>
        <p:txBody>
          <a:bodyPr/>
          <a:lstStyle/>
          <a:p>
            <a:fld id="{4B66207D-D19F-48A4-B3C5-9BCFD45D79DE}" type="datetimeFigureOut">
              <a:rPr lang="en-AU" smtClean="0"/>
              <a:t>22/11/2020</a:t>
            </a:fld>
            <a:endParaRPr lang="en-AU"/>
          </a:p>
        </p:txBody>
      </p:sp>
      <p:sp>
        <p:nvSpPr>
          <p:cNvPr id="5" name="Footer Placeholder 4">
            <a:extLst>
              <a:ext uri="{FF2B5EF4-FFF2-40B4-BE49-F238E27FC236}">
                <a16:creationId xmlns:a16="http://schemas.microsoft.com/office/drawing/2014/main" id="{BFBA553B-2AF6-4876-8F39-592595FCF1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AC6B5B6-63DF-4C3C-AE49-9711DBDE2466}"/>
              </a:ext>
            </a:extLst>
          </p:cNvPr>
          <p:cNvSpPr>
            <a:spLocks noGrp="1"/>
          </p:cNvSpPr>
          <p:nvPr>
            <p:ph type="sldNum" sz="quarter" idx="12"/>
          </p:nvPr>
        </p:nvSpPr>
        <p:spPr/>
        <p:txBody>
          <a:bodyPr/>
          <a:lstStyle/>
          <a:p>
            <a:fld id="{0CDAEB70-60B5-41F9-94A1-27643730AF8D}" type="slidenum">
              <a:rPr lang="en-AU" smtClean="0"/>
              <a:t>‹#›</a:t>
            </a:fld>
            <a:endParaRPr lang="en-AU"/>
          </a:p>
        </p:txBody>
      </p:sp>
    </p:spTree>
    <p:extLst>
      <p:ext uri="{BB962C8B-B14F-4D97-AF65-F5344CB8AC3E}">
        <p14:creationId xmlns:p14="http://schemas.microsoft.com/office/powerpoint/2010/main" val="45914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64A47-C761-41A5-A918-4578C47C5BB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7F7A55F-265A-4907-8A46-6A33FC7A0F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43C7DEE-B473-40E0-B42E-8EEB782B4D5C}"/>
              </a:ext>
            </a:extLst>
          </p:cNvPr>
          <p:cNvSpPr>
            <a:spLocks noGrp="1"/>
          </p:cNvSpPr>
          <p:nvPr>
            <p:ph type="dt" sz="half" idx="10"/>
          </p:nvPr>
        </p:nvSpPr>
        <p:spPr/>
        <p:txBody>
          <a:bodyPr/>
          <a:lstStyle/>
          <a:p>
            <a:fld id="{4B66207D-D19F-48A4-B3C5-9BCFD45D79DE}" type="datetimeFigureOut">
              <a:rPr lang="en-AU" smtClean="0"/>
              <a:t>22/11/2020</a:t>
            </a:fld>
            <a:endParaRPr lang="en-AU"/>
          </a:p>
        </p:txBody>
      </p:sp>
      <p:sp>
        <p:nvSpPr>
          <p:cNvPr id="5" name="Footer Placeholder 4">
            <a:extLst>
              <a:ext uri="{FF2B5EF4-FFF2-40B4-BE49-F238E27FC236}">
                <a16:creationId xmlns:a16="http://schemas.microsoft.com/office/drawing/2014/main" id="{2CB8F92B-E152-4AC9-AFB8-25D6C569F69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E0DD796-3824-4E31-AC6C-65457E91A5DF}"/>
              </a:ext>
            </a:extLst>
          </p:cNvPr>
          <p:cNvSpPr>
            <a:spLocks noGrp="1"/>
          </p:cNvSpPr>
          <p:nvPr>
            <p:ph type="sldNum" sz="quarter" idx="12"/>
          </p:nvPr>
        </p:nvSpPr>
        <p:spPr/>
        <p:txBody>
          <a:bodyPr/>
          <a:lstStyle/>
          <a:p>
            <a:fld id="{0CDAEB70-60B5-41F9-94A1-27643730AF8D}" type="slidenum">
              <a:rPr lang="en-AU" smtClean="0"/>
              <a:t>‹#›</a:t>
            </a:fld>
            <a:endParaRPr lang="en-AU"/>
          </a:p>
        </p:txBody>
      </p:sp>
    </p:spTree>
    <p:extLst>
      <p:ext uri="{BB962C8B-B14F-4D97-AF65-F5344CB8AC3E}">
        <p14:creationId xmlns:p14="http://schemas.microsoft.com/office/powerpoint/2010/main" val="334668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8BF5B8-D664-4BAF-AECB-4F9CD6E8BF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7663B5A-CB79-4FBA-B81E-03136A69DE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F13605-45E1-4079-8D46-256F02C90200}"/>
              </a:ext>
            </a:extLst>
          </p:cNvPr>
          <p:cNvSpPr>
            <a:spLocks noGrp="1"/>
          </p:cNvSpPr>
          <p:nvPr>
            <p:ph type="dt" sz="half" idx="10"/>
          </p:nvPr>
        </p:nvSpPr>
        <p:spPr/>
        <p:txBody>
          <a:bodyPr/>
          <a:lstStyle/>
          <a:p>
            <a:fld id="{4B66207D-D19F-48A4-B3C5-9BCFD45D79DE}" type="datetimeFigureOut">
              <a:rPr lang="en-AU" smtClean="0"/>
              <a:t>22/11/2020</a:t>
            </a:fld>
            <a:endParaRPr lang="en-AU"/>
          </a:p>
        </p:txBody>
      </p:sp>
      <p:sp>
        <p:nvSpPr>
          <p:cNvPr id="5" name="Footer Placeholder 4">
            <a:extLst>
              <a:ext uri="{FF2B5EF4-FFF2-40B4-BE49-F238E27FC236}">
                <a16:creationId xmlns:a16="http://schemas.microsoft.com/office/drawing/2014/main" id="{00692C67-6D38-4FBE-9C0F-AB72BCC5F70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1A35A8-B92F-49ED-A56F-CF0E156B2865}"/>
              </a:ext>
            </a:extLst>
          </p:cNvPr>
          <p:cNvSpPr>
            <a:spLocks noGrp="1"/>
          </p:cNvSpPr>
          <p:nvPr>
            <p:ph type="sldNum" sz="quarter" idx="12"/>
          </p:nvPr>
        </p:nvSpPr>
        <p:spPr/>
        <p:txBody>
          <a:bodyPr/>
          <a:lstStyle/>
          <a:p>
            <a:fld id="{0CDAEB70-60B5-41F9-94A1-27643730AF8D}" type="slidenum">
              <a:rPr lang="en-AU" smtClean="0"/>
              <a:t>‹#›</a:t>
            </a:fld>
            <a:endParaRPr lang="en-AU"/>
          </a:p>
        </p:txBody>
      </p:sp>
    </p:spTree>
    <p:extLst>
      <p:ext uri="{BB962C8B-B14F-4D97-AF65-F5344CB8AC3E}">
        <p14:creationId xmlns:p14="http://schemas.microsoft.com/office/powerpoint/2010/main" val="99991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3F64-190B-4BF4-9657-0A182097B54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892D9FC-DD58-4229-93D8-1DC3AB7254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7ECA562-411B-4328-87BB-D6C69ECC3F92}"/>
              </a:ext>
            </a:extLst>
          </p:cNvPr>
          <p:cNvSpPr>
            <a:spLocks noGrp="1"/>
          </p:cNvSpPr>
          <p:nvPr>
            <p:ph type="dt" sz="half" idx="10"/>
          </p:nvPr>
        </p:nvSpPr>
        <p:spPr/>
        <p:txBody>
          <a:bodyPr/>
          <a:lstStyle/>
          <a:p>
            <a:fld id="{4B66207D-D19F-48A4-B3C5-9BCFD45D79DE}" type="datetimeFigureOut">
              <a:rPr lang="en-AU" smtClean="0"/>
              <a:t>22/11/2020</a:t>
            </a:fld>
            <a:endParaRPr lang="en-AU"/>
          </a:p>
        </p:txBody>
      </p:sp>
      <p:sp>
        <p:nvSpPr>
          <p:cNvPr id="5" name="Footer Placeholder 4">
            <a:extLst>
              <a:ext uri="{FF2B5EF4-FFF2-40B4-BE49-F238E27FC236}">
                <a16:creationId xmlns:a16="http://schemas.microsoft.com/office/drawing/2014/main" id="{C98209C9-9FE7-4D9B-8178-F63AD6DA0ED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9757B45-4E60-4E6F-9680-77CB679D4012}"/>
              </a:ext>
            </a:extLst>
          </p:cNvPr>
          <p:cNvSpPr>
            <a:spLocks noGrp="1"/>
          </p:cNvSpPr>
          <p:nvPr>
            <p:ph type="sldNum" sz="quarter" idx="12"/>
          </p:nvPr>
        </p:nvSpPr>
        <p:spPr/>
        <p:txBody>
          <a:bodyPr/>
          <a:lstStyle/>
          <a:p>
            <a:fld id="{0CDAEB70-60B5-41F9-94A1-27643730AF8D}" type="slidenum">
              <a:rPr lang="en-AU" smtClean="0"/>
              <a:t>‹#›</a:t>
            </a:fld>
            <a:endParaRPr lang="en-AU"/>
          </a:p>
        </p:txBody>
      </p:sp>
    </p:spTree>
    <p:extLst>
      <p:ext uri="{BB962C8B-B14F-4D97-AF65-F5344CB8AC3E}">
        <p14:creationId xmlns:p14="http://schemas.microsoft.com/office/powerpoint/2010/main" val="133793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4CF55-F8B7-4DF6-B7EB-F382E7CC50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6131B52-7C2E-4E84-BB75-CC4641739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D63543-7F48-4B98-A475-C39C40125BED}"/>
              </a:ext>
            </a:extLst>
          </p:cNvPr>
          <p:cNvSpPr>
            <a:spLocks noGrp="1"/>
          </p:cNvSpPr>
          <p:nvPr>
            <p:ph type="dt" sz="half" idx="10"/>
          </p:nvPr>
        </p:nvSpPr>
        <p:spPr/>
        <p:txBody>
          <a:bodyPr/>
          <a:lstStyle/>
          <a:p>
            <a:fld id="{4B66207D-D19F-48A4-B3C5-9BCFD45D79DE}" type="datetimeFigureOut">
              <a:rPr lang="en-AU" smtClean="0"/>
              <a:t>22/11/2020</a:t>
            </a:fld>
            <a:endParaRPr lang="en-AU"/>
          </a:p>
        </p:txBody>
      </p:sp>
      <p:sp>
        <p:nvSpPr>
          <p:cNvPr id="5" name="Footer Placeholder 4">
            <a:extLst>
              <a:ext uri="{FF2B5EF4-FFF2-40B4-BE49-F238E27FC236}">
                <a16:creationId xmlns:a16="http://schemas.microsoft.com/office/drawing/2014/main" id="{27FB1B13-3B3E-4241-AC66-5C64E9F34C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154053D-FABA-42ED-B293-69E02D5CDE2C}"/>
              </a:ext>
            </a:extLst>
          </p:cNvPr>
          <p:cNvSpPr>
            <a:spLocks noGrp="1"/>
          </p:cNvSpPr>
          <p:nvPr>
            <p:ph type="sldNum" sz="quarter" idx="12"/>
          </p:nvPr>
        </p:nvSpPr>
        <p:spPr/>
        <p:txBody>
          <a:bodyPr/>
          <a:lstStyle/>
          <a:p>
            <a:fld id="{0CDAEB70-60B5-41F9-94A1-27643730AF8D}" type="slidenum">
              <a:rPr lang="en-AU" smtClean="0"/>
              <a:t>‹#›</a:t>
            </a:fld>
            <a:endParaRPr lang="en-AU"/>
          </a:p>
        </p:txBody>
      </p:sp>
    </p:spTree>
    <p:extLst>
      <p:ext uri="{BB962C8B-B14F-4D97-AF65-F5344CB8AC3E}">
        <p14:creationId xmlns:p14="http://schemas.microsoft.com/office/powerpoint/2010/main" val="322974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E154-EEB5-4A4D-AEFF-519F71F8D6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F08CC9A-37F4-4BAB-8AAB-AB011F48E5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4FBE92B-DAD9-4B71-BE68-84F047CC2E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42A8081-05A9-4380-B209-C5E4B77FFCE9}"/>
              </a:ext>
            </a:extLst>
          </p:cNvPr>
          <p:cNvSpPr>
            <a:spLocks noGrp="1"/>
          </p:cNvSpPr>
          <p:nvPr>
            <p:ph type="dt" sz="half" idx="10"/>
          </p:nvPr>
        </p:nvSpPr>
        <p:spPr/>
        <p:txBody>
          <a:bodyPr/>
          <a:lstStyle/>
          <a:p>
            <a:fld id="{4B66207D-D19F-48A4-B3C5-9BCFD45D79DE}" type="datetimeFigureOut">
              <a:rPr lang="en-AU" smtClean="0"/>
              <a:t>22/11/2020</a:t>
            </a:fld>
            <a:endParaRPr lang="en-AU"/>
          </a:p>
        </p:txBody>
      </p:sp>
      <p:sp>
        <p:nvSpPr>
          <p:cNvPr id="6" name="Footer Placeholder 5">
            <a:extLst>
              <a:ext uri="{FF2B5EF4-FFF2-40B4-BE49-F238E27FC236}">
                <a16:creationId xmlns:a16="http://schemas.microsoft.com/office/drawing/2014/main" id="{37B4EC5A-F629-4B40-B2C4-D3D26B7F3B0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D0847B3-6342-46A5-81DE-40706451FA20}"/>
              </a:ext>
            </a:extLst>
          </p:cNvPr>
          <p:cNvSpPr>
            <a:spLocks noGrp="1"/>
          </p:cNvSpPr>
          <p:nvPr>
            <p:ph type="sldNum" sz="quarter" idx="12"/>
          </p:nvPr>
        </p:nvSpPr>
        <p:spPr/>
        <p:txBody>
          <a:bodyPr/>
          <a:lstStyle/>
          <a:p>
            <a:fld id="{0CDAEB70-60B5-41F9-94A1-27643730AF8D}" type="slidenum">
              <a:rPr lang="en-AU" smtClean="0"/>
              <a:t>‹#›</a:t>
            </a:fld>
            <a:endParaRPr lang="en-AU"/>
          </a:p>
        </p:txBody>
      </p:sp>
    </p:spTree>
    <p:extLst>
      <p:ext uri="{BB962C8B-B14F-4D97-AF65-F5344CB8AC3E}">
        <p14:creationId xmlns:p14="http://schemas.microsoft.com/office/powerpoint/2010/main" val="345530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290C-149E-4BBE-B532-47D4C44791E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8A35B74-19E2-42AA-92DA-7B0D65E40B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63160-4928-4FCC-9823-16D09B7F48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8853842-FDF5-4B9C-91CF-7BF0320AC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B9F0E3-5DFE-4C13-83F0-8B8E98EA2D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FE8B118-DD02-40DA-A8D1-864AE5430533}"/>
              </a:ext>
            </a:extLst>
          </p:cNvPr>
          <p:cNvSpPr>
            <a:spLocks noGrp="1"/>
          </p:cNvSpPr>
          <p:nvPr>
            <p:ph type="dt" sz="half" idx="10"/>
          </p:nvPr>
        </p:nvSpPr>
        <p:spPr/>
        <p:txBody>
          <a:bodyPr/>
          <a:lstStyle/>
          <a:p>
            <a:fld id="{4B66207D-D19F-48A4-B3C5-9BCFD45D79DE}" type="datetimeFigureOut">
              <a:rPr lang="en-AU" smtClean="0"/>
              <a:t>22/11/2020</a:t>
            </a:fld>
            <a:endParaRPr lang="en-AU"/>
          </a:p>
        </p:txBody>
      </p:sp>
      <p:sp>
        <p:nvSpPr>
          <p:cNvPr id="8" name="Footer Placeholder 7">
            <a:extLst>
              <a:ext uri="{FF2B5EF4-FFF2-40B4-BE49-F238E27FC236}">
                <a16:creationId xmlns:a16="http://schemas.microsoft.com/office/drawing/2014/main" id="{5555B628-C86C-4421-AF94-4F4E1B4FA7C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23F9E1F-812F-4660-8CC0-AF8EBE4E1E16}"/>
              </a:ext>
            </a:extLst>
          </p:cNvPr>
          <p:cNvSpPr>
            <a:spLocks noGrp="1"/>
          </p:cNvSpPr>
          <p:nvPr>
            <p:ph type="sldNum" sz="quarter" idx="12"/>
          </p:nvPr>
        </p:nvSpPr>
        <p:spPr/>
        <p:txBody>
          <a:bodyPr/>
          <a:lstStyle/>
          <a:p>
            <a:fld id="{0CDAEB70-60B5-41F9-94A1-27643730AF8D}" type="slidenum">
              <a:rPr lang="en-AU" smtClean="0"/>
              <a:t>‹#›</a:t>
            </a:fld>
            <a:endParaRPr lang="en-AU"/>
          </a:p>
        </p:txBody>
      </p:sp>
    </p:spTree>
    <p:extLst>
      <p:ext uri="{BB962C8B-B14F-4D97-AF65-F5344CB8AC3E}">
        <p14:creationId xmlns:p14="http://schemas.microsoft.com/office/powerpoint/2010/main" val="347383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4DEC-F3E4-438C-BB81-3E759C6FE75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B7D78E6-608D-4420-95A0-0A81B71B77EB}"/>
              </a:ext>
            </a:extLst>
          </p:cNvPr>
          <p:cNvSpPr>
            <a:spLocks noGrp="1"/>
          </p:cNvSpPr>
          <p:nvPr>
            <p:ph type="dt" sz="half" idx="10"/>
          </p:nvPr>
        </p:nvSpPr>
        <p:spPr/>
        <p:txBody>
          <a:bodyPr/>
          <a:lstStyle/>
          <a:p>
            <a:fld id="{4B66207D-D19F-48A4-B3C5-9BCFD45D79DE}" type="datetimeFigureOut">
              <a:rPr lang="en-AU" smtClean="0"/>
              <a:t>22/11/2020</a:t>
            </a:fld>
            <a:endParaRPr lang="en-AU"/>
          </a:p>
        </p:txBody>
      </p:sp>
      <p:sp>
        <p:nvSpPr>
          <p:cNvPr id="4" name="Footer Placeholder 3">
            <a:extLst>
              <a:ext uri="{FF2B5EF4-FFF2-40B4-BE49-F238E27FC236}">
                <a16:creationId xmlns:a16="http://schemas.microsoft.com/office/drawing/2014/main" id="{837D6205-528C-4731-979D-E3EEDBF8E9B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C650F25-8120-4B59-A741-589CC8C76D08}"/>
              </a:ext>
            </a:extLst>
          </p:cNvPr>
          <p:cNvSpPr>
            <a:spLocks noGrp="1"/>
          </p:cNvSpPr>
          <p:nvPr>
            <p:ph type="sldNum" sz="quarter" idx="12"/>
          </p:nvPr>
        </p:nvSpPr>
        <p:spPr/>
        <p:txBody>
          <a:bodyPr/>
          <a:lstStyle/>
          <a:p>
            <a:fld id="{0CDAEB70-60B5-41F9-94A1-27643730AF8D}" type="slidenum">
              <a:rPr lang="en-AU" smtClean="0"/>
              <a:t>‹#›</a:t>
            </a:fld>
            <a:endParaRPr lang="en-AU"/>
          </a:p>
        </p:txBody>
      </p:sp>
    </p:spTree>
    <p:extLst>
      <p:ext uri="{BB962C8B-B14F-4D97-AF65-F5344CB8AC3E}">
        <p14:creationId xmlns:p14="http://schemas.microsoft.com/office/powerpoint/2010/main" val="75005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18E4E7-751D-4BD3-8472-C073814FC1B2}"/>
              </a:ext>
            </a:extLst>
          </p:cNvPr>
          <p:cNvSpPr>
            <a:spLocks noGrp="1"/>
          </p:cNvSpPr>
          <p:nvPr>
            <p:ph type="dt" sz="half" idx="10"/>
          </p:nvPr>
        </p:nvSpPr>
        <p:spPr/>
        <p:txBody>
          <a:bodyPr/>
          <a:lstStyle/>
          <a:p>
            <a:fld id="{4B66207D-D19F-48A4-B3C5-9BCFD45D79DE}" type="datetimeFigureOut">
              <a:rPr lang="en-AU" smtClean="0"/>
              <a:t>22/11/2020</a:t>
            </a:fld>
            <a:endParaRPr lang="en-AU"/>
          </a:p>
        </p:txBody>
      </p:sp>
      <p:sp>
        <p:nvSpPr>
          <p:cNvPr id="3" name="Footer Placeholder 2">
            <a:extLst>
              <a:ext uri="{FF2B5EF4-FFF2-40B4-BE49-F238E27FC236}">
                <a16:creationId xmlns:a16="http://schemas.microsoft.com/office/drawing/2014/main" id="{3ACCCC53-7002-455E-9DCE-FB7F459E19C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5079041-6C34-4AC3-B466-05AE28B78E2E}"/>
              </a:ext>
            </a:extLst>
          </p:cNvPr>
          <p:cNvSpPr>
            <a:spLocks noGrp="1"/>
          </p:cNvSpPr>
          <p:nvPr>
            <p:ph type="sldNum" sz="quarter" idx="12"/>
          </p:nvPr>
        </p:nvSpPr>
        <p:spPr/>
        <p:txBody>
          <a:bodyPr/>
          <a:lstStyle/>
          <a:p>
            <a:fld id="{0CDAEB70-60B5-41F9-94A1-27643730AF8D}" type="slidenum">
              <a:rPr lang="en-AU" smtClean="0"/>
              <a:t>‹#›</a:t>
            </a:fld>
            <a:endParaRPr lang="en-AU"/>
          </a:p>
        </p:txBody>
      </p:sp>
    </p:spTree>
    <p:extLst>
      <p:ext uri="{BB962C8B-B14F-4D97-AF65-F5344CB8AC3E}">
        <p14:creationId xmlns:p14="http://schemas.microsoft.com/office/powerpoint/2010/main" val="422795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99E7-67E3-4E9D-AB8F-BCDDDA63C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952CDE8-007F-4CEF-B334-1AFD0636BD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B23209B-E600-4112-85F3-103F612E6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63C2D-B7FA-44C1-802C-2F3E690496F4}"/>
              </a:ext>
            </a:extLst>
          </p:cNvPr>
          <p:cNvSpPr>
            <a:spLocks noGrp="1"/>
          </p:cNvSpPr>
          <p:nvPr>
            <p:ph type="dt" sz="half" idx="10"/>
          </p:nvPr>
        </p:nvSpPr>
        <p:spPr/>
        <p:txBody>
          <a:bodyPr/>
          <a:lstStyle/>
          <a:p>
            <a:fld id="{4B66207D-D19F-48A4-B3C5-9BCFD45D79DE}" type="datetimeFigureOut">
              <a:rPr lang="en-AU" smtClean="0"/>
              <a:t>22/11/2020</a:t>
            </a:fld>
            <a:endParaRPr lang="en-AU"/>
          </a:p>
        </p:txBody>
      </p:sp>
      <p:sp>
        <p:nvSpPr>
          <p:cNvPr id="6" name="Footer Placeholder 5">
            <a:extLst>
              <a:ext uri="{FF2B5EF4-FFF2-40B4-BE49-F238E27FC236}">
                <a16:creationId xmlns:a16="http://schemas.microsoft.com/office/drawing/2014/main" id="{EC104F8E-AE15-4413-8215-BB0FAF1E9EC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F0A250E-301F-499A-82C9-ABF2C41DB484}"/>
              </a:ext>
            </a:extLst>
          </p:cNvPr>
          <p:cNvSpPr>
            <a:spLocks noGrp="1"/>
          </p:cNvSpPr>
          <p:nvPr>
            <p:ph type="sldNum" sz="quarter" idx="12"/>
          </p:nvPr>
        </p:nvSpPr>
        <p:spPr/>
        <p:txBody>
          <a:bodyPr/>
          <a:lstStyle/>
          <a:p>
            <a:fld id="{0CDAEB70-60B5-41F9-94A1-27643730AF8D}" type="slidenum">
              <a:rPr lang="en-AU" smtClean="0"/>
              <a:t>‹#›</a:t>
            </a:fld>
            <a:endParaRPr lang="en-AU"/>
          </a:p>
        </p:txBody>
      </p:sp>
    </p:spTree>
    <p:extLst>
      <p:ext uri="{BB962C8B-B14F-4D97-AF65-F5344CB8AC3E}">
        <p14:creationId xmlns:p14="http://schemas.microsoft.com/office/powerpoint/2010/main" val="337766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682B-A076-40D6-B421-1AC4118EF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A38FD4D-0C1A-47AE-B0AC-C3C9249CE6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CFC876B-CEEE-4084-9257-BACB5994E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D85B4C-0E09-41BB-8E21-28D9BF4541C4}"/>
              </a:ext>
            </a:extLst>
          </p:cNvPr>
          <p:cNvSpPr>
            <a:spLocks noGrp="1"/>
          </p:cNvSpPr>
          <p:nvPr>
            <p:ph type="dt" sz="half" idx="10"/>
          </p:nvPr>
        </p:nvSpPr>
        <p:spPr/>
        <p:txBody>
          <a:bodyPr/>
          <a:lstStyle/>
          <a:p>
            <a:fld id="{4B66207D-D19F-48A4-B3C5-9BCFD45D79DE}" type="datetimeFigureOut">
              <a:rPr lang="en-AU" smtClean="0"/>
              <a:t>22/11/2020</a:t>
            </a:fld>
            <a:endParaRPr lang="en-AU"/>
          </a:p>
        </p:txBody>
      </p:sp>
      <p:sp>
        <p:nvSpPr>
          <p:cNvPr id="6" name="Footer Placeholder 5">
            <a:extLst>
              <a:ext uri="{FF2B5EF4-FFF2-40B4-BE49-F238E27FC236}">
                <a16:creationId xmlns:a16="http://schemas.microsoft.com/office/drawing/2014/main" id="{D8275C34-81C9-4370-AAEB-9846EE17906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0573323-25C2-4321-9EFB-2950C92371D8}"/>
              </a:ext>
            </a:extLst>
          </p:cNvPr>
          <p:cNvSpPr>
            <a:spLocks noGrp="1"/>
          </p:cNvSpPr>
          <p:nvPr>
            <p:ph type="sldNum" sz="quarter" idx="12"/>
          </p:nvPr>
        </p:nvSpPr>
        <p:spPr/>
        <p:txBody>
          <a:bodyPr/>
          <a:lstStyle/>
          <a:p>
            <a:fld id="{0CDAEB70-60B5-41F9-94A1-27643730AF8D}" type="slidenum">
              <a:rPr lang="en-AU" smtClean="0"/>
              <a:t>‹#›</a:t>
            </a:fld>
            <a:endParaRPr lang="en-AU"/>
          </a:p>
        </p:txBody>
      </p:sp>
    </p:spTree>
    <p:extLst>
      <p:ext uri="{BB962C8B-B14F-4D97-AF65-F5344CB8AC3E}">
        <p14:creationId xmlns:p14="http://schemas.microsoft.com/office/powerpoint/2010/main" val="324001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B533C-A432-41D7-8C2A-DAE089A85F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8272FFB-F304-4983-869E-B09FD6F09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77CCA62-6D00-4F18-B72F-E66578897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6207D-D19F-48A4-B3C5-9BCFD45D79DE}" type="datetimeFigureOut">
              <a:rPr lang="en-AU" smtClean="0"/>
              <a:t>22/11/2020</a:t>
            </a:fld>
            <a:endParaRPr lang="en-AU"/>
          </a:p>
        </p:txBody>
      </p:sp>
      <p:sp>
        <p:nvSpPr>
          <p:cNvPr id="5" name="Footer Placeholder 4">
            <a:extLst>
              <a:ext uri="{FF2B5EF4-FFF2-40B4-BE49-F238E27FC236}">
                <a16:creationId xmlns:a16="http://schemas.microsoft.com/office/drawing/2014/main" id="{5426B638-A456-4566-9D63-A69797898E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2DD736D-F3BB-40F0-B1EE-2BCFB870A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AEB70-60B5-41F9-94A1-27643730AF8D}" type="slidenum">
              <a:rPr lang="en-AU" smtClean="0"/>
              <a:t>‹#›</a:t>
            </a:fld>
            <a:endParaRPr lang="en-AU"/>
          </a:p>
        </p:txBody>
      </p:sp>
    </p:spTree>
    <p:extLst>
      <p:ext uri="{BB962C8B-B14F-4D97-AF65-F5344CB8AC3E}">
        <p14:creationId xmlns:p14="http://schemas.microsoft.com/office/powerpoint/2010/main" val="989523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hyperlink" Target="https://www.nopta.gov.au/_documents/fact-sheets/fact-sheet-signatures.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neats.admin@nopta.gov.a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neats.admin@nopta.gov.au" TargetMode="External"/><Relationship Id="rId2" Type="http://schemas.openxmlformats.org/officeDocument/2006/relationships/hyperlink" Target="https://www.nopta.gov.au/neats-info/neats-info.htm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nopta.gov.au/_documents/fact-sheets/nopta-elec-signatues-response-to-dermination-2020.docx" TargetMode="External"/><Relationship Id="rId4" Type="http://schemas.openxmlformats.org/officeDocument/2006/relationships/hyperlink" Target="https://www.nopta.gov.au/_documents/fact-sheets/fact-sheet-signatures.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opta.gov.au/_documents/fact-sheets/fact-sheet-signature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
            <a:extLst>
              <a:ext uri="{FF2B5EF4-FFF2-40B4-BE49-F238E27FC236}">
                <a16:creationId xmlns:a16="http://schemas.microsoft.com/office/drawing/2014/main" id="{BB730341-9737-4440-BA97-7E169F91E1A6}"/>
              </a:ext>
            </a:extLst>
          </p:cNvPr>
          <p:cNvSpPr>
            <a:spLocks noChangeArrowheads="1"/>
          </p:cNvSpPr>
          <p:nvPr/>
        </p:nvSpPr>
        <p:spPr bwMode="auto">
          <a:xfrm rot="16200000">
            <a:off x="2667000" y="-2667000"/>
            <a:ext cx="6858000" cy="12192000"/>
          </a:xfrm>
          <a:prstGeom prst="rect">
            <a:avLst/>
          </a:prstGeom>
          <a:solidFill>
            <a:schemeClr val="accent1">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a:solidFill>
                <a:schemeClr val="bg1">
                  <a:lumMod val="85000"/>
                </a:schemeClr>
              </a:solidFill>
            </a:endParaRPr>
          </a:p>
        </p:txBody>
      </p:sp>
      <p:pic>
        <p:nvPicPr>
          <p:cNvPr id="3075" name="Picture 7" descr="possibleOrangeNOPTA_2">
            <a:extLst>
              <a:ext uri="{FF2B5EF4-FFF2-40B4-BE49-F238E27FC236}">
                <a16:creationId xmlns:a16="http://schemas.microsoft.com/office/drawing/2014/main" id="{D89797D2-FB31-42DB-9556-943D5C00E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76483"/>
            <a:ext cx="91440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0">
            <a:extLst>
              <a:ext uri="{FF2B5EF4-FFF2-40B4-BE49-F238E27FC236}">
                <a16:creationId xmlns:a16="http://schemas.microsoft.com/office/drawing/2014/main" id="{CEBBCD4C-D9FB-476B-9EB2-D1EDB6498F95}"/>
              </a:ext>
            </a:extLst>
          </p:cNvPr>
          <p:cNvSpPr>
            <a:spLocks noChangeArrowheads="1"/>
          </p:cNvSpPr>
          <p:nvPr/>
        </p:nvSpPr>
        <p:spPr bwMode="auto">
          <a:xfrm>
            <a:off x="2366963" y="1166821"/>
            <a:ext cx="79057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2800" b="1">
              <a:solidFill>
                <a:schemeClr val="bg1"/>
              </a:solidFill>
            </a:endParaRPr>
          </a:p>
        </p:txBody>
      </p:sp>
      <p:pic>
        <p:nvPicPr>
          <p:cNvPr id="3077" name="Picture 11" descr="NOPTA_inline_White">
            <a:extLst>
              <a:ext uri="{FF2B5EF4-FFF2-40B4-BE49-F238E27FC236}">
                <a16:creationId xmlns:a16="http://schemas.microsoft.com/office/drawing/2014/main" id="{B9B77786-D315-4822-8064-1C671EBCE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99" y="298458"/>
            <a:ext cx="29416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2">
            <a:extLst>
              <a:ext uri="{FF2B5EF4-FFF2-40B4-BE49-F238E27FC236}">
                <a16:creationId xmlns:a16="http://schemas.microsoft.com/office/drawing/2014/main" id="{8508547E-7447-47BE-A7C8-5673588AE413}"/>
              </a:ext>
            </a:extLst>
          </p:cNvPr>
          <p:cNvSpPr>
            <a:spLocks noChangeArrowheads="1"/>
          </p:cNvSpPr>
          <p:nvPr/>
        </p:nvSpPr>
        <p:spPr bwMode="auto">
          <a:xfrm>
            <a:off x="2366963" y="2174883"/>
            <a:ext cx="77724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2000">
              <a:solidFill>
                <a:schemeClr val="bg1"/>
              </a:solidFill>
            </a:endParaRPr>
          </a:p>
        </p:txBody>
      </p:sp>
      <p:sp>
        <p:nvSpPr>
          <p:cNvPr id="3079" name="Rectangle 13">
            <a:extLst>
              <a:ext uri="{FF2B5EF4-FFF2-40B4-BE49-F238E27FC236}">
                <a16:creationId xmlns:a16="http://schemas.microsoft.com/office/drawing/2014/main" id="{CF3D1C23-D5BB-4A9A-B0A2-502D18BF7A0F}"/>
              </a:ext>
            </a:extLst>
          </p:cNvPr>
          <p:cNvSpPr>
            <a:spLocks noChangeArrowheads="1"/>
          </p:cNvSpPr>
          <p:nvPr/>
        </p:nvSpPr>
        <p:spPr bwMode="auto">
          <a:xfrm>
            <a:off x="1261036" y="5893225"/>
            <a:ext cx="3008312" cy="36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400">
                <a:solidFill>
                  <a:schemeClr val="bg1"/>
                </a:solidFill>
                <a:latin typeface="Arial"/>
                <a:cs typeface="Arial"/>
              </a:rPr>
              <a:t>November 2020</a:t>
            </a:r>
          </a:p>
        </p:txBody>
      </p:sp>
      <p:sp>
        <p:nvSpPr>
          <p:cNvPr id="3080" name="Rectangle 14">
            <a:extLst>
              <a:ext uri="{FF2B5EF4-FFF2-40B4-BE49-F238E27FC236}">
                <a16:creationId xmlns:a16="http://schemas.microsoft.com/office/drawing/2014/main" id="{894AA314-2283-4A91-95C5-405A7212B1A2}"/>
              </a:ext>
            </a:extLst>
          </p:cNvPr>
          <p:cNvSpPr>
            <a:spLocks noChangeArrowheads="1"/>
          </p:cNvSpPr>
          <p:nvPr/>
        </p:nvSpPr>
        <p:spPr bwMode="auto">
          <a:xfrm>
            <a:off x="6842125" y="5699125"/>
            <a:ext cx="32972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AU" altLang="en-US" sz="1400">
              <a:solidFill>
                <a:schemeClr val="bg1"/>
              </a:solidFill>
            </a:endParaRPr>
          </a:p>
          <a:p>
            <a:pPr algn="r" eaLnBrk="1" hangingPunct="1">
              <a:spcBef>
                <a:spcPct val="0"/>
              </a:spcBef>
              <a:buFontTx/>
              <a:buNone/>
            </a:pPr>
            <a:r>
              <a:rPr lang="en-AU" altLang="en-US" sz="1400">
                <a:solidFill>
                  <a:schemeClr val="bg1"/>
                </a:solidFill>
              </a:rPr>
              <a:t>www.nopta.gov.au</a:t>
            </a:r>
          </a:p>
        </p:txBody>
      </p:sp>
      <p:pic>
        <p:nvPicPr>
          <p:cNvPr id="3081" name="Picture 1">
            <a:extLst>
              <a:ext uri="{FF2B5EF4-FFF2-40B4-BE49-F238E27FC236}">
                <a16:creationId xmlns:a16="http://schemas.microsoft.com/office/drawing/2014/main" id="{D0E7E8A8-572F-400B-9E61-D4716F965278}"/>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6083"/>
                    </a14:imgEffect>
                    <a14:imgEffect>
                      <a14:saturation sat="92000"/>
                    </a14:imgEffect>
                  </a14:imgLayer>
                </a14:imgProps>
              </a:ext>
              <a:ext uri="{28A0092B-C50C-407E-A947-70E740481C1C}">
                <a14:useLocalDpi xmlns:a14="http://schemas.microsoft.com/office/drawing/2010/main" val="0"/>
              </a:ext>
            </a:extLst>
          </a:blip>
          <a:srcRect/>
          <a:stretch>
            <a:fillRect/>
          </a:stretch>
        </p:blipFill>
        <p:spPr bwMode="auto">
          <a:xfrm>
            <a:off x="1261036" y="1719272"/>
            <a:ext cx="9669928" cy="397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14">
            <a:extLst>
              <a:ext uri="{FF2B5EF4-FFF2-40B4-BE49-F238E27FC236}">
                <a16:creationId xmlns:a16="http://schemas.microsoft.com/office/drawing/2014/main" id="{D550D8FC-DB2E-4C1E-9870-8C4249A85350}"/>
              </a:ext>
            </a:extLst>
          </p:cNvPr>
          <p:cNvSpPr>
            <a:spLocks noChangeArrowheads="1"/>
          </p:cNvSpPr>
          <p:nvPr/>
        </p:nvSpPr>
        <p:spPr bwMode="auto">
          <a:xfrm>
            <a:off x="6487427" y="1801812"/>
            <a:ext cx="4427952"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AU" altLang="en-US" sz="1400">
              <a:solidFill>
                <a:schemeClr val="bg1"/>
              </a:solidFill>
            </a:endParaRPr>
          </a:p>
          <a:p>
            <a:pPr eaLnBrk="1" hangingPunct="1">
              <a:spcBef>
                <a:spcPct val="0"/>
              </a:spcBef>
              <a:buFontTx/>
              <a:buNone/>
            </a:pPr>
            <a:r>
              <a:rPr lang="en-AU" altLang="en-US" sz="2800">
                <a:solidFill>
                  <a:schemeClr val="bg1"/>
                </a:solidFill>
              </a:rPr>
              <a:t>NEATS Industry Portal </a:t>
            </a:r>
          </a:p>
          <a:p>
            <a:pPr eaLnBrk="1" hangingPunct="1">
              <a:spcBef>
                <a:spcPct val="0"/>
              </a:spcBef>
              <a:buFontTx/>
              <a:buNone/>
            </a:pPr>
            <a:r>
              <a:rPr lang="en-AU" altLang="en-US" sz="2400" i="1">
                <a:solidFill>
                  <a:schemeClr val="bg1"/>
                </a:solidFill>
              </a:rPr>
              <a:t>Execution Methods for Online Submissions </a:t>
            </a:r>
          </a:p>
          <a:p>
            <a:pPr algn="r" eaLnBrk="1" hangingPunct="1">
              <a:spcBef>
                <a:spcPct val="0"/>
              </a:spcBef>
              <a:buFontTx/>
              <a:buNone/>
            </a:pPr>
            <a:endParaRPr lang="en-AU" altLang="en-US" sz="2400" b="1">
              <a:solidFill>
                <a:schemeClr val="bg1"/>
              </a:solidFill>
            </a:endParaRPr>
          </a:p>
          <a:p>
            <a:pPr algn="r" eaLnBrk="1" hangingPunct="1">
              <a:spcBef>
                <a:spcPct val="0"/>
              </a:spcBef>
              <a:buFontTx/>
              <a:buNone/>
            </a:pPr>
            <a:endParaRPr lang="en-AU" altLang="en-US" sz="2400" b="1">
              <a:solidFill>
                <a:schemeClr val="bg1"/>
              </a:solidFill>
            </a:endParaRPr>
          </a:p>
          <a:p>
            <a:pPr algn="r" eaLnBrk="1" hangingPunct="1">
              <a:spcBef>
                <a:spcPct val="0"/>
              </a:spcBef>
              <a:buFontTx/>
              <a:buNone/>
            </a:pPr>
            <a:endParaRPr lang="en-AU" altLang="en-US" sz="2400" b="1">
              <a:solidFill>
                <a:schemeClr val="bg1"/>
              </a:solidFill>
            </a:endParaRPr>
          </a:p>
          <a:p>
            <a:pPr algn="r" eaLnBrk="1" hangingPunct="1">
              <a:spcBef>
                <a:spcPct val="0"/>
              </a:spcBef>
              <a:buFontTx/>
              <a:buNone/>
            </a:pPr>
            <a:endParaRPr lang="en-AU" altLang="en-US" sz="2400" b="1">
              <a:solidFill>
                <a:schemeClr val="bg1"/>
              </a:solidFill>
            </a:endParaRPr>
          </a:p>
        </p:txBody>
      </p:sp>
      <p:sp>
        <p:nvSpPr>
          <p:cNvPr id="2" name="Footer Placeholder 1">
            <a:extLst>
              <a:ext uri="{FF2B5EF4-FFF2-40B4-BE49-F238E27FC236}">
                <a16:creationId xmlns:a16="http://schemas.microsoft.com/office/drawing/2014/main" id="{AECD46AE-DA35-4B0E-BB96-9F254DD8C707}"/>
              </a:ext>
            </a:extLst>
          </p:cNvPr>
          <p:cNvSpPr>
            <a:spLocks noGrp="1"/>
          </p:cNvSpPr>
          <p:nvPr>
            <p:ph type="ftr" sz="quarter" idx="11"/>
          </p:nvPr>
        </p:nvSpPr>
        <p:spPr>
          <a:xfrm>
            <a:off x="3447875" y="6356352"/>
            <a:ext cx="4832059" cy="365125"/>
          </a:xfrm>
        </p:spPr>
        <p:txBody>
          <a:bodyPr/>
          <a:lstStyle/>
          <a:p>
            <a:pPr>
              <a:defRPr/>
            </a:pPr>
            <a:r>
              <a:rPr lang="en-AU" altLang="en-US"/>
              <a:t>Not for distribution or reproduction without the express consent of NOPTA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838200" y="365126"/>
            <a:ext cx="10515600" cy="893224"/>
          </a:xfrm>
        </p:spPr>
        <p:txBody>
          <a:bodyPr>
            <a:normAutofit/>
          </a:bodyPr>
          <a:lstStyle/>
          <a:p>
            <a:pPr algn="ctr"/>
            <a:r>
              <a:rPr lang="en-AU" sz="2800" b="1">
                <a:latin typeface="Arial"/>
                <a:cs typeface="Arial"/>
              </a:rPr>
              <a:t>Approvals to become a Company Application Submitter</a:t>
            </a:r>
            <a:endParaRPr lang="en-AU" sz="2800">
              <a:latin typeface="Arial"/>
              <a:cs typeface="Arial"/>
            </a:endParaRPr>
          </a:p>
        </p:txBody>
      </p:sp>
      <p:sp>
        <p:nvSpPr>
          <p:cNvPr id="5" name="Content Placeholder 4">
            <a:extLst>
              <a:ext uri="{FF2B5EF4-FFF2-40B4-BE49-F238E27FC236}">
                <a16:creationId xmlns:a16="http://schemas.microsoft.com/office/drawing/2014/main" id="{3826F89E-DB19-404A-96DF-1D83D071E232}"/>
              </a:ext>
            </a:extLst>
          </p:cNvPr>
          <p:cNvSpPr>
            <a:spLocks noGrp="1"/>
          </p:cNvSpPr>
          <p:nvPr>
            <p:ph idx="1"/>
          </p:nvPr>
        </p:nvSpPr>
        <p:spPr>
          <a:xfrm>
            <a:off x="785026" y="1434563"/>
            <a:ext cx="10515600" cy="4351338"/>
          </a:xfrm>
        </p:spPr>
        <p:txBody>
          <a:bodyPr>
            <a:normAutofit/>
          </a:bodyPr>
          <a:lstStyle/>
          <a:p>
            <a:pPr marL="342900" lvl="0" indent="-342900">
              <a:buFont typeface="+mj-lt"/>
              <a:buAutoNum type="arabicPeriod"/>
            </a:pPr>
            <a:r>
              <a:rPr lang="en-AU" sz="2200">
                <a:effectLst/>
                <a:latin typeface="Calibri" panose="020F0502020204030204" pitchFamily="34" charset="0"/>
                <a:ea typeface="Times New Roman" panose="02020603050405020304" pitchFamily="18" charset="0"/>
              </a:rPr>
              <a:t>The Company Application Submitter </a:t>
            </a:r>
            <a:r>
              <a:rPr lang="en-AU" sz="2200">
                <a:effectLst/>
                <a:latin typeface="Calibri" panose="020F0502020204030204" pitchFamily="34" charset="0"/>
                <a:ea typeface="Times New Roman" panose="02020603050405020304" pitchFamily="18" charset="0"/>
                <a:cs typeface="Arial" panose="020B0604020202020204" pitchFamily="34" charset="0"/>
              </a:rPr>
              <a:t>must create a NEATS industry user account and must read and agree to the NEATS Industry User Agreement terms, which includes specific terms for an Application Submitter.</a:t>
            </a:r>
            <a:endParaRPr lang="en-AU" sz="22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2200">
                <a:effectLst/>
                <a:latin typeface="Calibri" panose="020F0502020204030204" pitchFamily="34" charset="0"/>
                <a:ea typeface="Times New Roman" panose="02020603050405020304" pitchFamily="18" charset="0"/>
              </a:rPr>
              <a:t>The Company Administrator must verify the identity of the person and approve/create the account. </a:t>
            </a:r>
          </a:p>
          <a:p>
            <a:pPr marL="342900" lvl="0" indent="-342900">
              <a:buFont typeface="+mj-lt"/>
              <a:buAutoNum type="arabicPeriod"/>
            </a:pPr>
            <a:r>
              <a:rPr lang="en-AU" sz="2200">
                <a:latin typeface="Calibri" panose="020F0502020204030204" pitchFamily="34" charset="0"/>
                <a:ea typeface="Times New Roman" panose="02020603050405020304" pitchFamily="18" charset="0"/>
              </a:rPr>
              <a:t>NOPTA will not be involved in this process.</a:t>
            </a:r>
            <a:endParaRPr lang="en-AU" sz="2200">
              <a:effectLst/>
              <a:latin typeface="Times New Roman" panose="02020603050405020304" pitchFamily="18" charset="0"/>
              <a:ea typeface="Times New Roman" panose="02020603050405020304" pitchFamily="18" charset="0"/>
            </a:endParaRPr>
          </a:p>
          <a:p>
            <a:pPr marL="0" indent="0">
              <a:buNone/>
            </a:pPr>
            <a:endParaRPr lang="en-AU" sz="2400"/>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Tree>
    <p:extLst>
      <p:ext uri="{BB962C8B-B14F-4D97-AF65-F5344CB8AC3E}">
        <p14:creationId xmlns:p14="http://schemas.microsoft.com/office/powerpoint/2010/main" val="233295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838200" y="365126"/>
            <a:ext cx="10515600" cy="893224"/>
          </a:xfrm>
        </p:spPr>
        <p:txBody>
          <a:bodyPr>
            <a:normAutofit/>
          </a:bodyPr>
          <a:lstStyle/>
          <a:p>
            <a:pPr algn="ctr"/>
            <a:r>
              <a:rPr lang="en-AU" sz="2800" b="1">
                <a:latin typeface="Arial" panose="020B0604020202020204" pitchFamily="34" charset="0"/>
                <a:cs typeface="Arial" panose="020B0604020202020204" pitchFamily="34" charset="0"/>
              </a:rPr>
              <a:t>NEATS Industry Portal User Roles</a:t>
            </a:r>
            <a:endParaRPr lang="en-AU" sz="2800"/>
          </a:p>
        </p:txBody>
      </p:sp>
      <p:sp>
        <p:nvSpPr>
          <p:cNvPr id="5" name="Content Placeholder 4">
            <a:extLst>
              <a:ext uri="{FF2B5EF4-FFF2-40B4-BE49-F238E27FC236}">
                <a16:creationId xmlns:a16="http://schemas.microsoft.com/office/drawing/2014/main" id="{3826F89E-DB19-404A-96DF-1D83D071E232}"/>
              </a:ext>
            </a:extLst>
          </p:cNvPr>
          <p:cNvSpPr>
            <a:spLocks noGrp="1"/>
          </p:cNvSpPr>
          <p:nvPr>
            <p:ph idx="1"/>
          </p:nvPr>
        </p:nvSpPr>
        <p:spPr>
          <a:xfrm>
            <a:off x="785026" y="1434563"/>
            <a:ext cx="10515600" cy="4351338"/>
          </a:xfrm>
        </p:spPr>
        <p:txBody>
          <a:bodyPr vert="horz" lIns="91440" tIns="45720" rIns="91440" bIns="45720" rtlCol="0" anchor="t">
            <a:normAutofit/>
          </a:bodyPr>
          <a:lstStyle/>
          <a:p>
            <a:pPr marL="0" indent="0">
              <a:buNone/>
            </a:pPr>
            <a:r>
              <a:rPr lang="en-AU" sz="2200"/>
              <a:t>3. Company Signer – </a:t>
            </a:r>
          </a:p>
          <a:p>
            <a:r>
              <a:rPr lang="en-AU" sz="2200"/>
              <a:t>Has company authority to provide their digital signature for NOPTA application forms &amp; prescribed instruments (transfers) to be signed within the NEATS secure portal.</a:t>
            </a:r>
          </a:p>
          <a:p>
            <a:r>
              <a:rPr lang="en-AU" sz="2200"/>
              <a:t>Follow NOPTA Signature Factsheet:</a:t>
            </a:r>
          </a:p>
          <a:p>
            <a:pPr lvl="1"/>
            <a:r>
              <a:rPr lang="en-AU" sz="2000"/>
              <a:t>signer in the capacity of an Attorney; or Company Director/Secretary in accordance with ss127(1) of the </a:t>
            </a:r>
            <a:r>
              <a:rPr lang="en-AU" sz="2000" i="1"/>
              <a:t>Corporations Act </a:t>
            </a:r>
            <a:r>
              <a:rPr lang="en-AU" sz="2000"/>
              <a:t>(if the COVID-19 Determination is made permanent). </a:t>
            </a:r>
          </a:p>
          <a:p>
            <a:pPr lvl="1"/>
            <a:r>
              <a:rPr lang="en-AU" sz="2000"/>
              <a:t>foreign companies signees will need to look to the laws of the jurisdiction in which they are registered to determine if they are permitted to use digital signatures.</a:t>
            </a:r>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Tree>
    <p:extLst>
      <p:ext uri="{BB962C8B-B14F-4D97-AF65-F5344CB8AC3E}">
        <p14:creationId xmlns:p14="http://schemas.microsoft.com/office/powerpoint/2010/main" val="191747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838200" y="365126"/>
            <a:ext cx="10515600" cy="893224"/>
          </a:xfrm>
        </p:spPr>
        <p:txBody>
          <a:bodyPr>
            <a:normAutofit/>
          </a:bodyPr>
          <a:lstStyle/>
          <a:p>
            <a:pPr algn="ctr"/>
            <a:r>
              <a:rPr lang="en-AU" sz="2800" b="1">
                <a:latin typeface="Arial" panose="020B0604020202020204" pitchFamily="34" charset="0"/>
                <a:cs typeface="Arial" panose="020B0604020202020204" pitchFamily="34" charset="0"/>
              </a:rPr>
              <a:t>Approvals to become a NEATS Company Signer </a:t>
            </a:r>
            <a:endParaRPr lang="en-AU" sz="2800"/>
          </a:p>
        </p:txBody>
      </p:sp>
      <p:sp>
        <p:nvSpPr>
          <p:cNvPr id="5" name="Content Placeholder 4">
            <a:extLst>
              <a:ext uri="{FF2B5EF4-FFF2-40B4-BE49-F238E27FC236}">
                <a16:creationId xmlns:a16="http://schemas.microsoft.com/office/drawing/2014/main" id="{3826F89E-DB19-404A-96DF-1D83D071E232}"/>
              </a:ext>
            </a:extLst>
          </p:cNvPr>
          <p:cNvSpPr>
            <a:spLocks noGrp="1"/>
          </p:cNvSpPr>
          <p:nvPr>
            <p:ph idx="1"/>
          </p:nvPr>
        </p:nvSpPr>
        <p:spPr>
          <a:xfrm>
            <a:off x="785026" y="1272636"/>
            <a:ext cx="10515600" cy="4909797"/>
          </a:xfrm>
        </p:spPr>
        <p:txBody>
          <a:bodyPr>
            <a:normAutofit fontScale="92500"/>
          </a:bodyPr>
          <a:lstStyle/>
          <a:p>
            <a:pPr marL="342900" lvl="0" indent="-342900">
              <a:buFont typeface="+mj-lt"/>
              <a:buAutoNum type="arabicPeriod"/>
            </a:pPr>
            <a:r>
              <a:rPr lang="en-AU" sz="2200">
                <a:effectLst/>
                <a:latin typeface="Calibri" panose="020F0502020204030204" pitchFamily="34" charset="0"/>
                <a:ea typeface="Times New Roman" panose="02020603050405020304" pitchFamily="18" charset="0"/>
              </a:rPr>
              <a:t>The proposed Company Signer </a:t>
            </a:r>
            <a:r>
              <a:rPr lang="en-AU" sz="2200">
                <a:effectLst/>
                <a:latin typeface="Calibri" panose="020F0502020204030204" pitchFamily="34" charset="0"/>
                <a:ea typeface="Times New Roman" panose="02020603050405020304" pitchFamily="18" charset="0"/>
                <a:cs typeface="Arial" panose="020B0604020202020204" pitchFamily="34" charset="0"/>
              </a:rPr>
              <a:t>must create a NEATS industry user account and read and agree to the NEATS Industry User Agreement terms, which include specific terms for a Company Signer.</a:t>
            </a:r>
            <a:endParaRPr lang="en-AU" sz="22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2200">
                <a:effectLst/>
                <a:latin typeface="Calibri" panose="020F0502020204030204" pitchFamily="34" charset="0"/>
                <a:ea typeface="Times New Roman" panose="02020603050405020304" pitchFamily="18" charset="0"/>
              </a:rPr>
              <a:t>The proposed Company Signer will also need to complete a Company Signer form for the Company Administrator’s review. </a:t>
            </a:r>
            <a:endParaRPr lang="en-AU" sz="22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2200">
                <a:effectLst/>
                <a:latin typeface="Calibri" panose="020F0502020204030204" pitchFamily="34" charset="0"/>
                <a:ea typeface="Times New Roman" panose="02020603050405020304" pitchFamily="18" charset="0"/>
              </a:rPr>
              <a:t>The  Company Administrator will:</a:t>
            </a:r>
            <a:endParaRPr lang="en-AU" sz="2200">
              <a:effectLst/>
              <a:latin typeface="Times New Roman" panose="02020603050405020304" pitchFamily="18" charset="0"/>
              <a:ea typeface="Times New Roman" panose="02020603050405020304" pitchFamily="18" charset="0"/>
            </a:endParaRPr>
          </a:p>
          <a:p>
            <a:pPr marL="742950" lvl="1" indent="-285750">
              <a:buFont typeface="+mj-lt"/>
              <a:buAutoNum type="alphaLcPeriod"/>
            </a:pPr>
            <a:r>
              <a:rPr lang="en-AU" sz="2200">
                <a:effectLst/>
                <a:latin typeface="Calibri" panose="020F0502020204030204" pitchFamily="34" charset="0"/>
                <a:ea typeface="Times New Roman" panose="02020603050405020304" pitchFamily="18" charset="0"/>
              </a:rPr>
              <a:t>verify the identity and authority of the person.</a:t>
            </a:r>
            <a:endParaRPr lang="en-AU" sz="2200">
              <a:effectLst/>
              <a:latin typeface="Times New Roman" panose="02020603050405020304" pitchFamily="18" charset="0"/>
              <a:ea typeface="Times New Roman" panose="02020603050405020304" pitchFamily="18" charset="0"/>
            </a:endParaRPr>
          </a:p>
          <a:p>
            <a:pPr marL="1143000" lvl="2" indent="-228600">
              <a:buFont typeface="+mj-lt"/>
              <a:buAutoNum type="romanLcPeriod"/>
            </a:pPr>
            <a:r>
              <a:rPr lang="en-AU" sz="2200">
                <a:effectLst/>
                <a:latin typeface="Calibri" panose="020F0502020204030204" pitchFamily="34" charset="0"/>
                <a:ea typeface="Times New Roman" panose="02020603050405020304" pitchFamily="18" charset="0"/>
              </a:rPr>
              <a:t>The identity will be determined via a statement provided by the Company Administrator confirming the person is an employee of the organisation and that they are satisfied as to the person’s identity.</a:t>
            </a:r>
            <a:endParaRPr lang="en-AU" sz="2200">
              <a:effectLst/>
              <a:latin typeface="Times New Roman" panose="02020603050405020304" pitchFamily="18" charset="0"/>
              <a:ea typeface="Times New Roman" panose="02020603050405020304" pitchFamily="18" charset="0"/>
            </a:endParaRPr>
          </a:p>
          <a:p>
            <a:pPr marL="1143000" lvl="2" indent="-228600">
              <a:buFont typeface="+mj-lt"/>
              <a:buAutoNum type="romanLcPeriod"/>
            </a:pPr>
            <a:r>
              <a:rPr lang="en-AU" sz="2200">
                <a:effectLst/>
                <a:latin typeface="Calibri" panose="020F0502020204030204" pitchFamily="34" charset="0"/>
                <a:ea typeface="Times New Roman" panose="02020603050405020304" pitchFamily="18" charset="0"/>
              </a:rPr>
              <a:t>In the case of an Attorney, the authority of the person will be determined by providing NOPTA a copy of the Power of Attorney (</a:t>
            </a:r>
            <a:r>
              <a:rPr lang="en-AU" sz="2200" err="1">
                <a:effectLst/>
                <a:latin typeface="Calibri" panose="020F0502020204030204" pitchFamily="34" charset="0"/>
                <a:ea typeface="Times New Roman" panose="02020603050405020304" pitchFamily="18" charset="0"/>
              </a:rPr>
              <a:t>PoA</a:t>
            </a:r>
            <a:r>
              <a:rPr lang="en-AU" sz="2200">
                <a:effectLst/>
                <a:latin typeface="Calibri" panose="020F0502020204030204" pitchFamily="34" charset="0"/>
                <a:ea typeface="Times New Roman" panose="02020603050405020304" pitchFamily="18" charset="0"/>
              </a:rPr>
              <a:t>). </a:t>
            </a:r>
            <a:endParaRPr lang="en-AU" sz="22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2200">
                <a:effectLst/>
                <a:latin typeface="Calibri" panose="020F0502020204030204" pitchFamily="34" charset="0"/>
                <a:ea typeface="Yu Mincho" panose="02020400000000000000" pitchFamily="18" charset="-128"/>
                <a:cs typeface="Arial" panose="020B0604020202020204" pitchFamily="34" charset="0"/>
              </a:rPr>
              <a:t>The Company Administrator will then submit the completed form and the </a:t>
            </a:r>
            <a:r>
              <a:rPr lang="en-AU" sz="2200" err="1">
                <a:effectLst/>
                <a:latin typeface="Calibri" panose="020F0502020204030204" pitchFamily="34" charset="0"/>
                <a:ea typeface="Yu Mincho" panose="02020400000000000000" pitchFamily="18" charset="-128"/>
                <a:cs typeface="Arial" panose="020B0604020202020204" pitchFamily="34" charset="0"/>
              </a:rPr>
              <a:t>PoA</a:t>
            </a:r>
            <a:r>
              <a:rPr lang="en-AU" sz="2200">
                <a:effectLst/>
                <a:latin typeface="Calibri" panose="020F0502020204030204" pitchFamily="34" charset="0"/>
                <a:ea typeface="Yu Mincho" panose="02020400000000000000" pitchFamily="18" charset="-128"/>
                <a:cs typeface="Arial" panose="020B0604020202020204" pitchFamily="34" charset="0"/>
              </a:rPr>
              <a:t> for NOPTA’s approval.  </a:t>
            </a:r>
            <a:endParaRPr lang="en-AU" sz="22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2200">
                <a:effectLst/>
                <a:latin typeface="Calibri" panose="020F0502020204030204" pitchFamily="34" charset="0"/>
                <a:ea typeface="Times New Roman" panose="02020603050405020304" pitchFamily="18" charset="0"/>
              </a:rPr>
              <a:t>On receipt of the form, NOPTA will review to ensure the form and the </a:t>
            </a:r>
            <a:r>
              <a:rPr lang="en-AU" sz="2200" err="1">
                <a:effectLst/>
                <a:latin typeface="Calibri" panose="020F0502020204030204" pitchFamily="34" charset="0"/>
                <a:ea typeface="Times New Roman" panose="02020603050405020304" pitchFamily="18" charset="0"/>
              </a:rPr>
              <a:t>PoA</a:t>
            </a:r>
            <a:r>
              <a:rPr lang="en-AU" sz="2200">
                <a:effectLst/>
                <a:latin typeface="Calibri" panose="020F0502020204030204" pitchFamily="34" charset="0"/>
                <a:ea typeface="Times New Roman" panose="02020603050405020304" pitchFamily="18" charset="0"/>
              </a:rPr>
              <a:t> </a:t>
            </a:r>
            <a:r>
              <a:rPr lang="en-AU" sz="2200">
                <a:latin typeface="Calibri" panose="020F0502020204030204" pitchFamily="34" charset="0"/>
                <a:ea typeface="Times New Roman" panose="02020603050405020304" pitchFamily="18" charset="0"/>
              </a:rPr>
              <a:t>are</a:t>
            </a:r>
            <a:r>
              <a:rPr lang="en-AU" sz="2200">
                <a:effectLst/>
                <a:latin typeface="Calibri" panose="020F0502020204030204" pitchFamily="34" charset="0"/>
                <a:ea typeface="Times New Roman" panose="02020603050405020304" pitchFamily="18" charset="0"/>
              </a:rPr>
              <a:t> validly executed and will authorise Company Signer account.</a:t>
            </a:r>
            <a:endParaRPr lang="en-AU" sz="2200">
              <a:effectLst/>
              <a:latin typeface="Times New Roman" panose="02020603050405020304" pitchFamily="18" charset="0"/>
              <a:ea typeface="Times New Roman" panose="02020603050405020304" pitchFamily="18" charset="0"/>
            </a:endParaRPr>
          </a:p>
          <a:p>
            <a:pPr marL="0" indent="0">
              <a:buNone/>
            </a:pPr>
            <a:endParaRPr lang="en-AU" sz="2400"/>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Tree>
    <p:extLst>
      <p:ext uri="{BB962C8B-B14F-4D97-AF65-F5344CB8AC3E}">
        <p14:creationId xmlns:p14="http://schemas.microsoft.com/office/powerpoint/2010/main" val="145976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838200" y="365126"/>
            <a:ext cx="10515600" cy="893224"/>
          </a:xfrm>
        </p:spPr>
        <p:txBody>
          <a:bodyPr>
            <a:normAutofit/>
          </a:bodyPr>
          <a:lstStyle/>
          <a:p>
            <a:pPr algn="ctr"/>
            <a:r>
              <a:rPr lang="en-AU" sz="2800" b="1">
                <a:latin typeface="Arial" panose="020B0604020202020204" pitchFamily="34" charset="0"/>
                <a:cs typeface="Arial" panose="020B0604020202020204" pitchFamily="34" charset="0"/>
              </a:rPr>
              <a:t>NEATS Industry Portal User Roles</a:t>
            </a:r>
            <a:endParaRPr lang="en-AU" sz="2800"/>
          </a:p>
        </p:txBody>
      </p:sp>
      <p:sp>
        <p:nvSpPr>
          <p:cNvPr id="5" name="Content Placeholder 4">
            <a:extLst>
              <a:ext uri="{FF2B5EF4-FFF2-40B4-BE49-F238E27FC236}">
                <a16:creationId xmlns:a16="http://schemas.microsoft.com/office/drawing/2014/main" id="{3826F89E-DB19-404A-96DF-1D83D071E232}"/>
              </a:ext>
            </a:extLst>
          </p:cNvPr>
          <p:cNvSpPr>
            <a:spLocks noGrp="1"/>
          </p:cNvSpPr>
          <p:nvPr>
            <p:ph idx="1"/>
          </p:nvPr>
        </p:nvSpPr>
        <p:spPr>
          <a:xfrm>
            <a:off x="1060330" y="1296956"/>
            <a:ext cx="10515600" cy="4909797"/>
          </a:xfrm>
        </p:spPr>
        <p:txBody>
          <a:bodyPr>
            <a:normAutofit/>
          </a:bodyPr>
          <a:lstStyle/>
          <a:p>
            <a:pPr marL="0" indent="0">
              <a:buNone/>
            </a:pPr>
            <a:r>
              <a:rPr lang="en-AU" sz="2200"/>
              <a:t>Proposed External Advisor Roles</a:t>
            </a:r>
          </a:p>
          <a:p>
            <a:r>
              <a:rPr lang="en-AU" sz="2200" u="sng"/>
              <a:t>Lawyer acting on behalf a titleholder</a:t>
            </a:r>
            <a:r>
              <a:rPr lang="en-AU" sz="2200"/>
              <a:t>: </a:t>
            </a:r>
            <a:r>
              <a:rPr lang="en-AU" sz="2200" i="1"/>
              <a:t>External Advisor – Application Submitter </a:t>
            </a:r>
            <a:r>
              <a:rPr lang="en-AU" sz="2200"/>
              <a:t>with limited/restricted access to the NEATS industry portal to draft and submit certain applications on behalf a titleholder (e.g. submit a transfer or dealing application). The </a:t>
            </a:r>
            <a:r>
              <a:rPr lang="en-AU" sz="2200" i="1"/>
              <a:t>External Advisor- Signer </a:t>
            </a:r>
            <a:r>
              <a:rPr lang="en-AU" sz="2200"/>
              <a:t>option will also be available for this role for external advisors holding a power of attorney. </a:t>
            </a:r>
          </a:p>
          <a:p>
            <a:pPr marL="0" indent="0">
              <a:buNone/>
            </a:pPr>
            <a:endParaRPr lang="en-AU" sz="2200"/>
          </a:p>
          <a:p>
            <a:r>
              <a:rPr lang="en-AU" sz="2200" u="sng"/>
              <a:t>Contractor acting on behalf of a titleholder</a:t>
            </a:r>
            <a:r>
              <a:rPr lang="en-AU" sz="2200"/>
              <a:t>: </a:t>
            </a:r>
            <a:r>
              <a:rPr lang="en-AU" sz="2200" i="1"/>
              <a:t>External Advisor – Application Submitter </a:t>
            </a:r>
            <a:r>
              <a:rPr lang="en-AU" sz="2200"/>
              <a:t>limited/restricted access to the NEATS industry portal to draft and submit applications on behalf a titleholder (e.g. submit a suspension/extension application). The </a:t>
            </a:r>
            <a:r>
              <a:rPr lang="en-AU" sz="2200" i="1"/>
              <a:t>External Advisor- Signer</a:t>
            </a:r>
            <a:r>
              <a:rPr lang="en-AU" sz="2200"/>
              <a:t> option will also be available for this role for external advisors holding a power of attorney. </a:t>
            </a:r>
          </a:p>
          <a:p>
            <a:endParaRPr lang="en-AU" sz="2400">
              <a:solidFill>
                <a:srgbClr val="FF0000"/>
              </a:solidFill>
            </a:endParaRPr>
          </a:p>
          <a:p>
            <a:endParaRPr lang="en-AU" sz="2400"/>
          </a:p>
          <a:p>
            <a:endParaRPr lang="en-AU" sz="2400"/>
          </a:p>
          <a:p>
            <a:endParaRPr lang="en-AU" sz="2400"/>
          </a:p>
          <a:p>
            <a:endParaRPr lang="en-AU" sz="2400"/>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Tree>
    <p:extLst>
      <p:ext uri="{BB962C8B-B14F-4D97-AF65-F5344CB8AC3E}">
        <p14:creationId xmlns:p14="http://schemas.microsoft.com/office/powerpoint/2010/main" val="90107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838200" y="365126"/>
            <a:ext cx="10515600" cy="893224"/>
          </a:xfrm>
        </p:spPr>
        <p:txBody>
          <a:bodyPr>
            <a:normAutofit fontScale="90000"/>
          </a:bodyPr>
          <a:lstStyle/>
          <a:p>
            <a:pPr algn="ctr"/>
            <a:r>
              <a:rPr lang="en-AU" sz="2800" b="1">
                <a:latin typeface="Arial" panose="020B0604020202020204" pitchFamily="34" charset="0"/>
                <a:cs typeface="Arial" panose="020B0604020202020204" pitchFamily="34" charset="0"/>
              </a:rPr>
              <a:t>Approvals to become an External Advisor – Application Submitter </a:t>
            </a:r>
            <a:br>
              <a:rPr lang="en-AU" sz="2800" b="1">
                <a:latin typeface="Arial" panose="020B0604020202020204" pitchFamily="34" charset="0"/>
                <a:cs typeface="Arial" panose="020B0604020202020204" pitchFamily="34" charset="0"/>
              </a:rPr>
            </a:br>
            <a:endParaRPr lang="en-AU" sz="2800"/>
          </a:p>
        </p:txBody>
      </p:sp>
      <p:sp>
        <p:nvSpPr>
          <p:cNvPr id="5" name="Content Placeholder 4">
            <a:extLst>
              <a:ext uri="{FF2B5EF4-FFF2-40B4-BE49-F238E27FC236}">
                <a16:creationId xmlns:a16="http://schemas.microsoft.com/office/drawing/2014/main" id="{3826F89E-DB19-404A-96DF-1D83D071E232}"/>
              </a:ext>
            </a:extLst>
          </p:cNvPr>
          <p:cNvSpPr>
            <a:spLocks noGrp="1"/>
          </p:cNvSpPr>
          <p:nvPr>
            <p:ph idx="1"/>
          </p:nvPr>
        </p:nvSpPr>
        <p:spPr>
          <a:xfrm>
            <a:off x="785026" y="1272636"/>
            <a:ext cx="10515600" cy="4909797"/>
          </a:xfrm>
        </p:spPr>
        <p:txBody>
          <a:bodyPr vert="horz" lIns="91440" tIns="45720" rIns="91440" bIns="45720" rtlCol="0" anchor="t">
            <a:normAutofit/>
          </a:bodyPr>
          <a:lstStyle/>
          <a:p>
            <a:pPr marL="342900" lvl="0" indent="-342900">
              <a:buFont typeface="+mj-lt"/>
              <a:buAutoNum type="arabicPeriod"/>
            </a:pPr>
            <a:r>
              <a:rPr lang="en-AU" sz="2200">
                <a:effectLst/>
                <a:latin typeface="Calibri" panose="020F0502020204030204" pitchFamily="34" charset="0"/>
                <a:ea typeface="Times New Roman" panose="02020603050405020304" pitchFamily="18" charset="0"/>
              </a:rPr>
              <a:t>The proposed External Advisor </a:t>
            </a:r>
            <a:r>
              <a:rPr lang="en-AU" sz="2200">
                <a:effectLst/>
                <a:latin typeface="Calibri" panose="020F0502020204030204" pitchFamily="34" charset="0"/>
                <a:ea typeface="Times New Roman" panose="02020603050405020304" pitchFamily="18" charset="0"/>
                <a:cs typeface="Arial" panose="020B0604020202020204" pitchFamily="34" charset="0"/>
              </a:rPr>
              <a:t>must create a NEATS industry user account and read and agree to the NEATS Industry User Agreement terms, which include specific terms for </a:t>
            </a:r>
            <a:r>
              <a:rPr lang="en-AU" sz="2200">
                <a:latin typeface="Calibri" panose="020F0502020204030204" pitchFamily="34" charset="0"/>
                <a:ea typeface="Times New Roman" panose="02020603050405020304" pitchFamily="18" charset="0"/>
                <a:cs typeface="Arial" panose="020B0604020202020204" pitchFamily="34" charset="0"/>
              </a:rPr>
              <a:t>an External Advisor</a:t>
            </a:r>
            <a:r>
              <a:rPr lang="en-AU" sz="2200">
                <a:effectLst/>
                <a:latin typeface="Calibri" panose="020F0502020204030204" pitchFamily="34" charset="0"/>
                <a:ea typeface="Times New Roman" panose="02020603050405020304" pitchFamily="18" charset="0"/>
                <a:cs typeface="Arial" panose="020B0604020202020204" pitchFamily="34" charset="0"/>
              </a:rPr>
              <a:t>.</a:t>
            </a:r>
            <a:endParaRPr lang="en-AU" sz="2200">
              <a:effectLst/>
              <a:latin typeface="Times New Roman" panose="02020603050405020304" pitchFamily="18" charset="0"/>
              <a:ea typeface="Times New Roman" panose="02020603050405020304" pitchFamily="18" charset="0"/>
            </a:endParaRPr>
          </a:p>
          <a:p>
            <a:pPr marL="342900" indent="-342900">
              <a:buFont typeface="+mj-lt"/>
              <a:buAutoNum type="arabicPeriod"/>
            </a:pPr>
            <a:r>
              <a:rPr lang="en-AU" sz="2200">
                <a:effectLst/>
                <a:latin typeface="Calibri"/>
                <a:ea typeface="Times New Roman" panose="02020603050405020304" pitchFamily="18" charset="0"/>
                <a:cs typeface="Calibri"/>
              </a:rPr>
              <a:t>The proposed </a:t>
            </a:r>
            <a:r>
              <a:rPr lang="en-AU" sz="2200">
                <a:latin typeface="Calibri"/>
                <a:ea typeface="Times New Roman" panose="02020603050405020304" pitchFamily="18" charset="0"/>
                <a:cs typeface="Arial"/>
              </a:rPr>
              <a:t>External Advisor </a:t>
            </a:r>
            <a:r>
              <a:rPr lang="en-AU" sz="2200">
                <a:effectLst/>
                <a:latin typeface="Calibri"/>
                <a:ea typeface="Times New Roman" panose="02020603050405020304" pitchFamily="18" charset="0"/>
                <a:cs typeface="Calibri"/>
              </a:rPr>
              <a:t>will also need to complete </a:t>
            </a:r>
            <a:r>
              <a:rPr lang="en-AU" sz="2200">
                <a:latin typeface="Calibri"/>
                <a:ea typeface="Times New Roman" panose="02020603050405020304" pitchFamily="18" charset="0"/>
                <a:cs typeface="Calibri"/>
              </a:rPr>
              <a:t>an </a:t>
            </a:r>
            <a:r>
              <a:rPr lang="en-AU" sz="2200">
                <a:latin typeface="Calibri"/>
                <a:ea typeface="Times New Roman" panose="02020603050405020304" pitchFamily="18" charset="0"/>
                <a:cs typeface="Arial"/>
              </a:rPr>
              <a:t>External Advisor </a:t>
            </a:r>
            <a:r>
              <a:rPr lang="en-AU" sz="2200">
                <a:effectLst/>
                <a:latin typeface="Calibri"/>
                <a:ea typeface="Times New Roman" panose="02020603050405020304" pitchFamily="18" charset="0"/>
                <a:cs typeface="Calibri"/>
              </a:rPr>
              <a:t>form for the Company Administrator’s review.</a:t>
            </a:r>
            <a:r>
              <a:rPr lang="en-AU" sz="2200">
                <a:latin typeface="Calibri"/>
                <a:ea typeface="Times New Roman" panose="02020603050405020304" pitchFamily="18" charset="0"/>
                <a:cs typeface="Calibri"/>
              </a:rPr>
              <a:t> </a:t>
            </a:r>
            <a:endParaRPr lang="en-AU" sz="22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2400">
                <a:effectLst/>
                <a:latin typeface="Calibri" panose="020F0502020204030204" pitchFamily="34" charset="0"/>
                <a:ea typeface="Times New Roman" panose="02020603050405020304" pitchFamily="18" charset="0"/>
              </a:rPr>
              <a:t>The Company Administrator must verify the identity of the person and approve/create the account. </a:t>
            </a:r>
          </a:p>
          <a:p>
            <a:pPr marL="342900" lvl="0" indent="-342900">
              <a:buFont typeface="+mj-lt"/>
              <a:buAutoNum type="arabicPeriod"/>
            </a:pPr>
            <a:r>
              <a:rPr lang="en-AU" sz="2400">
                <a:latin typeface="Calibri" panose="020F0502020204030204" pitchFamily="34" charset="0"/>
                <a:ea typeface="Times New Roman" panose="02020603050405020304" pitchFamily="18" charset="0"/>
              </a:rPr>
              <a:t>NOPTA will not be involved in this process.</a:t>
            </a:r>
            <a:endParaRPr lang="en-AU" sz="2400">
              <a:effectLst/>
              <a:latin typeface="Times New Roman" panose="02020603050405020304" pitchFamily="18" charset="0"/>
              <a:ea typeface="Times New Roman" panose="02020603050405020304" pitchFamily="18" charset="0"/>
            </a:endParaRPr>
          </a:p>
          <a:p>
            <a:pPr marL="0" indent="0">
              <a:buNone/>
            </a:pPr>
            <a:endParaRPr lang="en-AU" sz="2400"/>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Tree>
    <p:extLst>
      <p:ext uri="{BB962C8B-B14F-4D97-AF65-F5344CB8AC3E}">
        <p14:creationId xmlns:p14="http://schemas.microsoft.com/office/powerpoint/2010/main" val="426497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838200" y="365126"/>
            <a:ext cx="10515600" cy="893224"/>
          </a:xfrm>
        </p:spPr>
        <p:txBody>
          <a:bodyPr>
            <a:normAutofit/>
          </a:bodyPr>
          <a:lstStyle/>
          <a:p>
            <a:pPr algn="ctr"/>
            <a:r>
              <a:rPr lang="en-AU" sz="2800" b="1">
                <a:latin typeface="Arial" panose="020B0604020202020204" pitchFamily="34" charset="0"/>
                <a:cs typeface="Arial" panose="020B0604020202020204" pitchFamily="34" charset="0"/>
              </a:rPr>
              <a:t>Approvals to become an External Advisor - Signer</a:t>
            </a:r>
            <a:br>
              <a:rPr lang="en-AU" sz="2800" b="1">
                <a:latin typeface="Arial" panose="020B0604020202020204" pitchFamily="34" charset="0"/>
                <a:cs typeface="Arial" panose="020B0604020202020204" pitchFamily="34" charset="0"/>
              </a:rPr>
            </a:br>
            <a:endParaRPr lang="en-AU" sz="2800"/>
          </a:p>
        </p:txBody>
      </p:sp>
      <p:sp>
        <p:nvSpPr>
          <p:cNvPr id="5" name="Content Placeholder 4">
            <a:extLst>
              <a:ext uri="{FF2B5EF4-FFF2-40B4-BE49-F238E27FC236}">
                <a16:creationId xmlns:a16="http://schemas.microsoft.com/office/drawing/2014/main" id="{3826F89E-DB19-404A-96DF-1D83D071E232}"/>
              </a:ext>
            </a:extLst>
          </p:cNvPr>
          <p:cNvSpPr>
            <a:spLocks noGrp="1"/>
          </p:cNvSpPr>
          <p:nvPr>
            <p:ph idx="1"/>
          </p:nvPr>
        </p:nvSpPr>
        <p:spPr>
          <a:xfrm>
            <a:off x="785026" y="1272636"/>
            <a:ext cx="10515600" cy="4909797"/>
          </a:xfrm>
        </p:spPr>
        <p:txBody>
          <a:bodyPr>
            <a:normAutofit/>
          </a:bodyPr>
          <a:lstStyle/>
          <a:p>
            <a:pPr marL="0" lvl="0" indent="0">
              <a:buNone/>
            </a:pPr>
            <a:r>
              <a:rPr lang="en-AU" sz="2200">
                <a:effectLst/>
                <a:latin typeface="Calibri" panose="020F0502020204030204" pitchFamily="34" charset="0"/>
                <a:ea typeface="Times New Roman" panose="02020603050405020304" pitchFamily="18" charset="0"/>
              </a:rPr>
              <a:t>If the external advisor is to be provided with a signing capacity- </a:t>
            </a:r>
            <a:endParaRPr lang="en-AU" sz="22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2200">
                <a:effectLst/>
                <a:latin typeface="Calibri" panose="020F0502020204030204" pitchFamily="34" charset="0"/>
                <a:ea typeface="Times New Roman" panose="02020603050405020304" pitchFamily="18" charset="0"/>
              </a:rPr>
              <a:t>The  Company Administrator will:</a:t>
            </a:r>
            <a:endParaRPr lang="en-AU" sz="2200">
              <a:effectLst/>
              <a:latin typeface="Times New Roman" panose="02020603050405020304" pitchFamily="18" charset="0"/>
              <a:ea typeface="Times New Roman" panose="02020603050405020304" pitchFamily="18" charset="0"/>
            </a:endParaRPr>
          </a:p>
          <a:p>
            <a:pPr marL="742950" lvl="1" indent="-285750">
              <a:buFont typeface="+mj-lt"/>
              <a:buAutoNum type="alphaLcPeriod"/>
            </a:pPr>
            <a:r>
              <a:rPr lang="en-AU" sz="2200">
                <a:effectLst/>
                <a:latin typeface="Calibri" panose="020F0502020204030204" pitchFamily="34" charset="0"/>
                <a:ea typeface="Times New Roman" panose="02020603050405020304" pitchFamily="18" charset="0"/>
              </a:rPr>
              <a:t>verify the identity and authority of the person.</a:t>
            </a:r>
            <a:endParaRPr lang="en-AU" sz="2200">
              <a:effectLst/>
              <a:latin typeface="Times New Roman" panose="02020603050405020304" pitchFamily="18" charset="0"/>
              <a:ea typeface="Times New Roman" panose="02020603050405020304" pitchFamily="18" charset="0"/>
            </a:endParaRPr>
          </a:p>
          <a:p>
            <a:pPr marL="1143000" lvl="2" indent="-228600">
              <a:buFont typeface="+mj-lt"/>
              <a:buAutoNum type="romanLcPeriod"/>
            </a:pPr>
            <a:r>
              <a:rPr lang="en-AU" sz="2200">
                <a:effectLst/>
                <a:latin typeface="Calibri" panose="020F0502020204030204" pitchFamily="34" charset="0"/>
                <a:ea typeface="Times New Roman" panose="02020603050405020304" pitchFamily="18" charset="0"/>
              </a:rPr>
              <a:t>The identity will be determined via a statement provided by the Company Administrator confirming the person is an external advisor of the organisation and that they are satisfied as to the person’s identity.</a:t>
            </a:r>
            <a:endParaRPr lang="en-AU" sz="2200">
              <a:effectLst/>
              <a:latin typeface="Times New Roman" panose="02020603050405020304" pitchFamily="18" charset="0"/>
              <a:ea typeface="Times New Roman" panose="02020603050405020304" pitchFamily="18" charset="0"/>
            </a:endParaRPr>
          </a:p>
          <a:p>
            <a:pPr marL="1143000" lvl="2" indent="-228600">
              <a:buFont typeface="+mj-lt"/>
              <a:buAutoNum type="romanLcPeriod"/>
            </a:pPr>
            <a:r>
              <a:rPr lang="en-AU" sz="2200">
                <a:effectLst/>
                <a:latin typeface="Calibri" panose="020F0502020204030204" pitchFamily="34" charset="0"/>
                <a:ea typeface="Times New Roman" panose="02020603050405020304" pitchFamily="18" charset="0"/>
              </a:rPr>
              <a:t>In the case of an Attorney, the authority of the person will be determined by providing NOPTA a copy of the Power of Attorney (</a:t>
            </a:r>
            <a:r>
              <a:rPr lang="en-AU" sz="2200" err="1">
                <a:effectLst/>
                <a:latin typeface="Calibri" panose="020F0502020204030204" pitchFamily="34" charset="0"/>
                <a:ea typeface="Times New Roman" panose="02020603050405020304" pitchFamily="18" charset="0"/>
              </a:rPr>
              <a:t>PoA</a:t>
            </a:r>
            <a:r>
              <a:rPr lang="en-AU" sz="2200">
                <a:effectLst/>
                <a:latin typeface="Calibri" panose="020F0502020204030204" pitchFamily="34" charset="0"/>
                <a:ea typeface="Times New Roman" panose="02020603050405020304" pitchFamily="18" charset="0"/>
              </a:rPr>
              <a:t>). </a:t>
            </a:r>
            <a:endParaRPr lang="en-AU" sz="22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2200">
                <a:effectLst/>
                <a:latin typeface="Calibri" panose="020F0502020204030204" pitchFamily="34" charset="0"/>
                <a:ea typeface="Yu Mincho" panose="02020400000000000000" pitchFamily="18" charset="-128"/>
                <a:cs typeface="Arial" panose="020B0604020202020204" pitchFamily="34" charset="0"/>
              </a:rPr>
              <a:t>The Company Administrator will then submit the completed form and the </a:t>
            </a:r>
            <a:r>
              <a:rPr lang="en-AU" sz="2200" err="1">
                <a:effectLst/>
                <a:latin typeface="Calibri" panose="020F0502020204030204" pitchFamily="34" charset="0"/>
                <a:ea typeface="Yu Mincho" panose="02020400000000000000" pitchFamily="18" charset="-128"/>
                <a:cs typeface="Arial" panose="020B0604020202020204" pitchFamily="34" charset="0"/>
              </a:rPr>
              <a:t>PoA</a:t>
            </a:r>
            <a:r>
              <a:rPr lang="en-AU" sz="2200">
                <a:effectLst/>
                <a:latin typeface="Calibri" panose="020F0502020204030204" pitchFamily="34" charset="0"/>
                <a:ea typeface="Yu Mincho" panose="02020400000000000000" pitchFamily="18" charset="-128"/>
                <a:cs typeface="Arial" panose="020B0604020202020204" pitchFamily="34" charset="0"/>
              </a:rPr>
              <a:t> for NOPTA’s approval.  </a:t>
            </a:r>
            <a:endParaRPr lang="en-AU" sz="22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2200">
                <a:effectLst/>
                <a:latin typeface="Calibri" panose="020F0502020204030204" pitchFamily="34" charset="0"/>
                <a:ea typeface="Times New Roman" panose="02020603050405020304" pitchFamily="18" charset="0"/>
              </a:rPr>
              <a:t>On receipt of the form, NOPTA will review to ensure the form and the </a:t>
            </a:r>
            <a:r>
              <a:rPr lang="en-AU" sz="2200" err="1">
                <a:effectLst/>
                <a:latin typeface="Calibri" panose="020F0502020204030204" pitchFamily="34" charset="0"/>
                <a:ea typeface="Times New Roman" panose="02020603050405020304" pitchFamily="18" charset="0"/>
              </a:rPr>
              <a:t>PoA</a:t>
            </a:r>
            <a:r>
              <a:rPr lang="en-AU" sz="2200">
                <a:effectLst/>
                <a:latin typeface="Calibri" panose="020F0502020204030204" pitchFamily="34" charset="0"/>
                <a:ea typeface="Times New Roman" panose="02020603050405020304" pitchFamily="18" charset="0"/>
              </a:rPr>
              <a:t> is validly executed and will authorise External Advisor Company Signer account.</a:t>
            </a:r>
            <a:endParaRPr lang="en-AU" sz="2200">
              <a:effectLst/>
              <a:latin typeface="Times New Roman" panose="02020603050405020304" pitchFamily="18" charset="0"/>
              <a:ea typeface="Times New Roman" panose="02020603050405020304" pitchFamily="18" charset="0"/>
            </a:endParaRPr>
          </a:p>
          <a:p>
            <a:pPr marL="0" indent="0">
              <a:buNone/>
            </a:pPr>
            <a:endParaRPr lang="en-AU" sz="2400"/>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Tree>
    <p:extLst>
      <p:ext uri="{BB962C8B-B14F-4D97-AF65-F5344CB8AC3E}">
        <p14:creationId xmlns:p14="http://schemas.microsoft.com/office/powerpoint/2010/main" val="2090810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749595" y="187917"/>
            <a:ext cx="10515600" cy="893224"/>
          </a:xfrm>
        </p:spPr>
        <p:txBody>
          <a:bodyPr>
            <a:normAutofit/>
          </a:bodyPr>
          <a:lstStyle/>
          <a:p>
            <a:pPr algn="ctr"/>
            <a:r>
              <a:rPr lang="en-AU" sz="2800" b="1">
                <a:latin typeface="Arial" panose="020B0604020202020204" pitchFamily="34" charset="0"/>
                <a:cs typeface="Arial" panose="020B0604020202020204" pitchFamily="34" charset="0"/>
              </a:rPr>
              <a:t>Submission Options </a:t>
            </a:r>
            <a:endParaRPr lang="en-AU" sz="2800"/>
          </a:p>
        </p:txBody>
      </p:sp>
      <p:sp>
        <p:nvSpPr>
          <p:cNvPr id="5" name="Content Placeholder 4">
            <a:extLst>
              <a:ext uri="{FF2B5EF4-FFF2-40B4-BE49-F238E27FC236}">
                <a16:creationId xmlns:a16="http://schemas.microsoft.com/office/drawing/2014/main" id="{3826F89E-DB19-404A-96DF-1D83D071E232}"/>
              </a:ext>
            </a:extLst>
          </p:cNvPr>
          <p:cNvSpPr>
            <a:spLocks noGrp="1"/>
          </p:cNvSpPr>
          <p:nvPr>
            <p:ph idx="1"/>
          </p:nvPr>
        </p:nvSpPr>
        <p:spPr>
          <a:xfrm>
            <a:off x="491613" y="943897"/>
            <a:ext cx="11100619" cy="5376295"/>
          </a:xfrm>
          <a:ln>
            <a:solidFill>
              <a:schemeClr val="bg1"/>
            </a:solidFill>
          </a:ln>
        </p:spPr>
        <p:txBody>
          <a:bodyPr vert="horz" lIns="91440" tIns="45720" rIns="91440" bIns="45720" rtlCol="0" anchor="t">
            <a:normAutofit fontScale="92500"/>
          </a:bodyPr>
          <a:lstStyle/>
          <a:p>
            <a:pPr marL="457200" indent="-457200">
              <a:buFont typeface="+mj-lt"/>
              <a:buAutoNum type="arabicPeriod"/>
            </a:pPr>
            <a:r>
              <a:rPr lang="en-AU" sz="2400" b="1"/>
              <a:t>Status Quo: </a:t>
            </a:r>
            <a:r>
              <a:rPr lang="en-AU" sz="2400"/>
              <a:t>hard copy documents physically signed and submitted by email, fax, post or in person.</a:t>
            </a:r>
            <a:endParaRPr lang="en-AU" sz="2400">
              <a:cs typeface="Calibri"/>
            </a:endParaRPr>
          </a:p>
          <a:p>
            <a:pPr marL="457200" indent="-457200">
              <a:buFont typeface="+mj-lt"/>
              <a:buAutoNum type="arabicPeriod"/>
            </a:pPr>
            <a:r>
              <a:rPr lang="en-AU" sz="2400" b="1"/>
              <a:t>COVID-19 Determination </a:t>
            </a:r>
            <a:r>
              <a:rPr lang="en-AU" sz="2400"/>
              <a:t>or if the provisions about electronic signing in the Determination become law: all parties digitally sign the document and submit by email.</a:t>
            </a:r>
            <a:endParaRPr lang="en-AU" sz="2400">
              <a:cs typeface="Calibri" panose="020F0502020204030204"/>
            </a:endParaRPr>
          </a:p>
          <a:p>
            <a:pPr marL="457200" indent="-457200">
              <a:buFont typeface="+mj-lt"/>
              <a:buAutoNum type="arabicPeriod" startAt="3"/>
            </a:pPr>
            <a:r>
              <a:rPr lang="en-AU" sz="2400" b="1"/>
              <a:t>NEATS Industry Portal [slide 17]: </a:t>
            </a:r>
            <a:r>
              <a:rPr lang="en-AU" sz="2400"/>
              <a:t>document prepared by the Applicant Submitter/External Advisor – Application Submitter and sent to be digitally signed in NEATS by the Company Signer/External Advisor - Signer.</a:t>
            </a:r>
            <a:endParaRPr lang="en-AU" sz="2400">
              <a:cs typeface="Calibri"/>
            </a:endParaRPr>
          </a:p>
          <a:p>
            <a:pPr marL="457200" indent="-457200">
              <a:buFont typeface="+mj-lt"/>
              <a:buAutoNum type="arabicPeriod" startAt="3"/>
            </a:pPr>
            <a:r>
              <a:rPr lang="en-AU" sz="2400" b="1"/>
              <a:t>NEATS Industry Portal [slide 18]: </a:t>
            </a:r>
            <a:r>
              <a:rPr lang="en-AU" sz="2400"/>
              <a:t>document prepared and downloaded by Applicant Submitter /External Advisor – Application Submitter for physical signature and uploaded back into the Industry Portal for submission.</a:t>
            </a:r>
            <a:endParaRPr lang="en-AU" sz="2400">
              <a:cs typeface="Calibri"/>
            </a:endParaRPr>
          </a:p>
          <a:p>
            <a:pPr marL="457200" indent="-457200">
              <a:buFont typeface="+mj-lt"/>
              <a:buAutoNum type="arabicPeriod" startAt="3"/>
            </a:pPr>
            <a:r>
              <a:rPr lang="en-AU" sz="2400" b="1"/>
              <a:t>NEATS Industry Portal [slide 19]: </a:t>
            </a:r>
            <a:r>
              <a:rPr lang="en-AU" sz="2400"/>
              <a:t>document downloaded by Applicant Submitter/ External Advisor – Application Submitter and digitally signed using an external platform (e.g. DocuSign) and uploaded back into the industry portal for submission.</a:t>
            </a:r>
            <a:endParaRPr lang="en-AU" sz="2400">
              <a:cs typeface="Calibri"/>
            </a:endParaRPr>
          </a:p>
          <a:p>
            <a:pPr marL="457200" indent="-457200">
              <a:buFont typeface="+mj-lt"/>
              <a:buAutoNum type="arabicPeriod" startAt="6"/>
            </a:pPr>
            <a:r>
              <a:rPr lang="en-AU" sz="2400" b="1"/>
              <a:t>NEATS Industry Portal [slide 20]: </a:t>
            </a:r>
            <a:r>
              <a:rPr lang="en-AU" sz="2400"/>
              <a:t>document signed using a combination of wet and digital signatures [digital signature must be last, to maintain the encryption]     </a:t>
            </a:r>
            <a:endParaRPr lang="en-AU" sz="2400">
              <a:cs typeface="Calibri"/>
            </a:endParaRPr>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Tree>
    <p:extLst>
      <p:ext uri="{BB962C8B-B14F-4D97-AF65-F5344CB8AC3E}">
        <p14:creationId xmlns:p14="http://schemas.microsoft.com/office/powerpoint/2010/main" val="3466874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1709909" y="190694"/>
            <a:ext cx="8305800" cy="893224"/>
          </a:xfrm>
        </p:spPr>
        <p:txBody>
          <a:bodyPr>
            <a:normAutofit/>
          </a:bodyPr>
          <a:lstStyle/>
          <a:p>
            <a:pPr algn="ctr"/>
            <a:r>
              <a:rPr lang="en-AU" sz="2800" b="1">
                <a:latin typeface="Arial" panose="020B0604020202020204" pitchFamily="34" charset="0"/>
                <a:cs typeface="Arial" panose="020B0604020202020204" pitchFamily="34" charset="0"/>
              </a:rPr>
              <a:t>Submission Options – Option 3 </a:t>
            </a:r>
            <a:br>
              <a:rPr lang="en-AU" sz="2800" b="1">
                <a:latin typeface="Arial" panose="020B0604020202020204" pitchFamily="34" charset="0"/>
                <a:cs typeface="Arial" panose="020B0604020202020204" pitchFamily="34" charset="0"/>
              </a:rPr>
            </a:br>
            <a:r>
              <a:rPr lang="en-AU" sz="2800" b="1">
                <a:latin typeface="Arial" panose="020B0604020202020204" pitchFamily="34" charset="0"/>
                <a:cs typeface="Arial" panose="020B0604020202020204" pitchFamily="34" charset="0"/>
              </a:rPr>
              <a:t>[all signers use NEATS digital signature] </a:t>
            </a:r>
            <a:endParaRPr lang="en-AU" sz="2800"/>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pic>
        <p:nvPicPr>
          <p:cNvPr id="5" name="Picture 4">
            <a:extLst>
              <a:ext uri="{FF2B5EF4-FFF2-40B4-BE49-F238E27FC236}">
                <a16:creationId xmlns:a16="http://schemas.microsoft.com/office/drawing/2014/main" id="{C7B9AFF7-8B29-49FD-936D-266FB8FCCC07}"/>
              </a:ext>
            </a:extLst>
          </p:cNvPr>
          <p:cNvPicPr>
            <a:picLocks noChangeAspect="1"/>
          </p:cNvPicPr>
          <p:nvPr/>
        </p:nvPicPr>
        <p:blipFill>
          <a:blip r:embed="rId4"/>
          <a:stretch>
            <a:fillRect/>
          </a:stretch>
        </p:blipFill>
        <p:spPr>
          <a:xfrm>
            <a:off x="1155651" y="1343025"/>
            <a:ext cx="9982402" cy="4543060"/>
          </a:xfrm>
          <a:prstGeom prst="rect">
            <a:avLst/>
          </a:prstGeom>
          <a:solidFill>
            <a:schemeClr val="bg1"/>
          </a:solidFill>
        </p:spPr>
      </p:pic>
    </p:spTree>
    <p:extLst>
      <p:ext uri="{BB962C8B-B14F-4D97-AF65-F5344CB8AC3E}">
        <p14:creationId xmlns:p14="http://schemas.microsoft.com/office/powerpoint/2010/main" val="252133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1702600" y="233131"/>
            <a:ext cx="8207376" cy="893224"/>
          </a:xfrm>
        </p:spPr>
        <p:txBody>
          <a:bodyPr>
            <a:normAutofit/>
          </a:bodyPr>
          <a:lstStyle/>
          <a:p>
            <a:pPr algn="ctr"/>
            <a:r>
              <a:rPr lang="en-AU" sz="2800" b="1">
                <a:latin typeface="Arial" panose="020B0604020202020204" pitchFamily="34" charset="0"/>
                <a:cs typeface="Arial" panose="020B0604020202020204" pitchFamily="34" charset="0"/>
              </a:rPr>
              <a:t>Submission Options – Option 4 </a:t>
            </a:r>
            <a:endParaRPr lang="en-AU" sz="2800"/>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pic>
        <p:nvPicPr>
          <p:cNvPr id="3" name="Picture 2">
            <a:extLst>
              <a:ext uri="{FF2B5EF4-FFF2-40B4-BE49-F238E27FC236}">
                <a16:creationId xmlns:a16="http://schemas.microsoft.com/office/drawing/2014/main" id="{5698CC80-17DD-4F12-B94F-A94BDE60C90A}"/>
              </a:ext>
            </a:extLst>
          </p:cNvPr>
          <p:cNvPicPr>
            <a:picLocks noChangeAspect="1"/>
          </p:cNvPicPr>
          <p:nvPr/>
        </p:nvPicPr>
        <p:blipFill>
          <a:blip r:embed="rId3"/>
          <a:stretch>
            <a:fillRect/>
          </a:stretch>
        </p:blipFill>
        <p:spPr>
          <a:xfrm>
            <a:off x="936434" y="1203400"/>
            <a:ext cx="9915180" cy="4640248"/>
          </a:xfrm>
          <a:prstGeom prst="rect">
            <a:avLst/>
          </a:prstGeom>
          <a:solidFill>
            <a:schemeClr val="bg1"/>
          </a:solidFill>
        </p:spPr>
      </p:pic>
    </p:spTree>
    <p:extLst>
      <p:ext uri="{BB962C8B-B14F-4D97-AF65-F5344CB8AC3E}">
        <p14:creationId xmlns:p14="http://schemas.microsoft.com/office/powerpoint/2010/main" val="116915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1759121" y="241315"/>
            <a:ext cx="8207376" cy="893224"/>
          </a:xfrm>
        </p:spPr>
        <p:txBody>
          <a:bodyPr>
            <a:normAutofit/>
          </a:bodyPr>
          <a:lstStyle/>
          <a:p>
            <a:pPr algn="ctr"/>
            <a:r>
              <a:rPr lang="en-AU" sz="2800" b="1">
                <a:latin typeface="Arial" panose="020B0604020202020204" pitchFamily="34" charset="0"/>
                <a:cs typeface="Arial" panose="020B0604020202020204" pitchFamily="34" charset="0"/>
              </a:rPr>
              <a:t>Submission Options – Option 5 </a:t>
            </a:r>
            <a:endParaRPr lang="en-AU" sz="2800"/>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pic>
        <p:nvPicPr>
          <p:cNvPr id="3" name="Picture 2">
            <a:extLst>
              <a:ext uri="{FF2B5EF4-FFF2-40B4-BE49-F238E27FC236}">
                <a16:creationId xmlns:a16="http://schemas.microsoft.com/office/drawing/2014/main" id="{EA857514-FF1C-427D-B89F-34B45234342E}"/>
              </a:ext>
            </a:extLst>
          </p:cNvPr>
          <p:cNvPicPr>
            <a:picLocks noChangeAspect="1"/>
          </p:cNvPicPr>
          <p:nvPr/>
        </p:nvPicPr>
        <p:blipFill>
          <a:blip r:embed="rId3"/>
          <a:stretch>
            <a:fillRect/>
          </a:stretch>
        </p:blipFill>
        <p:spPr>
          <a:xfrm>
            <a:off x="1277420" y="1272637"/>
            <a:ext cx="9568003" cy="4657738"/>
          </a:xfrm>
          <a:prstGeom prst="rect">
            <a:avLst/>
          </a:prstGeom>
          <a:solidFill>
            <a:schemeClr val="bg1"/>
          </a:solidFill>
        </p:spPr>
      </p:pic>
    </p:spTree>
    <p:extLst>
      <p:ext uri="{BB962C8B-B14F-4D97-AF65-F5344CB8AC3E}">
        <p14:creationId xmlns:p14="http://schemas.microsoft.com/office/powerpoint/2010/main" val="202498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1702600" y="365126"/>
            <a:ext cx="8207375" cy="893224"/>
          </a:xfrm>
        </p:spPr>
        <p:txBody>
          <a:bodyPr>
            <a:normAutofit/>
          </a:bodyPr>
          <a:lstStyle/>
          <a:p>
            <a:pPr algn="ctr"/>
            <a:r>
              <a:rPr lang="en-AU" sz="2800" b="1">
                <a:latin typeface="Arial" panose="020B0604020202020204" pitchFamily="34" charset="0"/>
                <a:cs typeface="Arial" panose="020B0604020202020204" pitchFamily="34" charset="0"/>
              </a:rPr>
              <a:t>Presentation Overview </a:t>
            </a:r>
            <a:endParaRPr lang="en-AU" sz="2800"/>
          </a:p>
        </p:txBody>
      </p:sp>
      <p:sp>
        <p:nvSpPr>
          <p:cNvPr id="5" name="Content Placeholder 4">
            <a:extLst>
              <a:ext uri="{FF2B5EF4-FFF2-40B4-BE49-F238E27FC236}">
                <a16:creationId xmlns:a16="http://schemas.microsoft.com/office/drawing/2014/main" id="{3826F89E-DB19-404A-96DF-1D83D071E232}"/>
              </a:ext>
            </a:extLst>
          </p:cNvPr>
          <p:cNvSpPr>
            <a:spLocks noGrp="1"/>
          </p:cNvSpPr>
          <p:nvPr>
            <p:ph idx="1"/>
          </p:nvPr>
        </p:nvSpPr>
        <p:spPr>
          <a:xfrm>
            <a:off x="785026" y="1434563"/>
            <a:ext cx="10515600" cy="4351338"/>
          </a:xfrm>
        </p:spPr>
        <p:txBody>
          <a:bodyPr vert="horz" lIns="91440" tIns="45720" rIns="91440" bIns="45720" rtlCol="0" anchor="t">
            <a:normAutofit/>
          </a:bodyPr>
          <a:lstStyle/>
          <a:p>
            <a:pPr marL="457200" indent="-457200">
              <a:buFont typeface="+mj-lt"/>
              <a:buAutoNum type="arabicPeriod"/>
            </a:pPr>
            <a:r>
              <a:rPr lang="en-AU" sz="2400"/>
              <a:t>Overview</a:t>
            </a:r>
          </a:p>
          <a:p>
            <a:pPr marL="457200" indent="-457200">
              <a:buFont typeface="+mj-lt"/>
              <a:buAutoNum type="arabicPeriod"/>
            </a:pPr>
            <a:r>
              <a:rPr lang="en-AU" sz="2400"/>
              <a:t>Electronic vs Digital Signatures</a:t>
            </a:r>
          </a:p>
          <a:p>
            <a:pPr marL="457200" indent="-457200">
              <a:buFont typeface="+mj-lt"/>
              <a:buAutoNum type="arabicPeriod"/>
            </a:pPr>
            <a:r>
              <a:rPr lang="en-AU" sz="2400"/>
              <a:t>Minimum Signature Requirements  </a:t>
            </a:r>
            <a:endParaRPr lang="en-AU" sz="2400">
              <a:cs typeface="Calibri"/>
            </a:endParaRPr>
          </a:p>
          <a:p>
            <a:pPr marL="457200" indent="-457200">
              <a:buFont typeface="+mj-lt"/>
              <a:buAutoNum type="arabicPeriod"/>
            </a:pPr>
            <a:r>
              <a:rPr lang="en-AU" sz="2400"/>
              <a:t>COVID-19 Determination</a:t>
            </a:r>
          </a:p>
          <a:p>
            <a:pPr marL="457200" indent="-457200">
              <a:buFont typeface="+mj-lt"/>
              <a:buAutoNum type="arabicPeriod"/>
            </a:pPr>
            <a:r>
              <a:rPr lang="en-AU" sz="2400"/>
              <a:t>Industry Portal User Roles </a:t>
            </a:r>
          </a:p>
          <a:p>
            <a:pPr marL="457200" indent="-457200">
              <a:buFont typeface="+mj-lt"/>
              <a:buAutoNum type="arabicPeriod"/>
            </a:pPr>
            <a:r>
              <a:rPr lang="en-AU" sz="2400"/>
              <a:t>Submission Options</a:t>
            </a:r>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Tree>
    <p:extLst>
      <p:ext uri="{BB962C8B-B14F-4D97-AF65-F5344CB8AC3E}">
        <p14:creationId xmlns:p14="http://schemas.microsoft.com/office/powerpoint/2010/main" val="2014060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1702600" y="365126"/>
            <a:ext cx="8207375" cy="893224"/>
          </a:xfrm>
        </p:spPr>
        <p:txBody>
          <a:bodyPr>
            <a:normAutofit/>
          </a:bodyPr>
          <a:lstStyle/>
          <a:p>
            <a:pPr algn="ctr"/>
            <a:r>
              <a:rPr lang="en-AU" sz="2800" b="1">
                <a:latin typeface="Arial" panose="020B0604020202020204" pitchFamily="34" charset="0"/>
                <a:cs typeface="Arial" panose="020B0604020202020204" pitchFamily="34" charset="0"/>
              </a:rPr>
              <a:t>Submission Options – Option 6 </a:t>
            </a:r>
            <a:endParaRPr lang="en-AU" sz="2800"/>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pic>
        <p:nvPicPr>
          <p:cNvPr id="2" name="Picture 1">
            <a:extLst>
              <a:ext uri="{FF2B5EF4-FFF2-40B4-BE49-F238E27FC236}">
                <a16:creationId xmlns:a16="http://schemas.microsoft.com/office/drawing/2014/main" id="{01013ABA-4496-49A9-9832-A752001C25DD}"/>
              </a:ext>
            </a:extLst>
          </p:cNvPr>
          <p:cNvPicPr>
            <a:picLocks noChangeAspect="1"/>
          </p:cNvPicPr>
          <p:nvPr/>
        </p:nvPicPr>
        <p:blipFill>
          <a:blip r:embed="rId3"/>
          <a:stretch>
            <a:fillRect/>
          </a:stretch>
        </p:blipFill>
        <p:spPr>
          <a:xfrm>
            <a:off x="469867" y="2298825"/>
            <a:ext cx="11252265" cy="1392112"/>
          </a:xfrm>
          <a:prstGeom prst="rect">
            <a:avLst/>
          </a:prstGeom>
          <a:solidFill>
            <a:schemeClr val="bg1"/>
          </a:solidFill>
        </p:spPr>
      </p:pic>
    </p:spTree>
    <p:extLst>
      <p:ext uri="{BB962C8B-B14F-4D97-AF65-F5344CB8AC3E}">
        <p14:creationId xmlns:p14="http://schemas.microsoft.com/office/powerpoint/2010/main" val="1845787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1676400" y="310796"/>
            <a:ext cx="8324248" cy="893224"/>
          </a:xfrm>
        </p:spPr>
        <p:txBody>
          <a:bodyPr>
            <a:normAutofit/>
          </a:bodyPr>
          <a:lstStyle/>
          <a:p>
            <a:pPr algn="ctr"/>
            <a:r>
              <a:rPr lang="en-AU" sz="2800" b="1">
                <a:latin typeface="Arial" panose="020B0604020202020204" pitchFamily="34" charset="0"/>
                <a:cs typeface="Arial" panose="020B0604020202020204" pitchFamily="34" charset="0"/>
              </a:rPr>
              <a:t>Multiple Titleholders – NEATS Platform </a:t>
            </a:r>
            <a:endParaRPr lang="en-AU" sz="2800"/>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
        <p:nvSpPr>
          <p:cNvPr id="3" name="TextBox 2">
            <a:extLst>
              <a:ext uri="{FF2B5EF4-FFF2-40B4-BE49-F238E27FC236}">
                <a16:creationId xmlns:a16="http://schemas.microsoft.com/office/drawing/2014/main" id="{DBCBAB1C-450B-4B31-8965-151102B64DF7}"/>
              </a:ext>
            </a:extLst>
          </p:cNvPr>
          <p:cNvSpPr txBox="1"/>
          <p:nvPr/>
        </p:nvSpPr>
        <p:spPr>
          <a:xfrm>
            <a:off x="1702601" y="5310754"/>
            <a:ext cx="9283456" cy="923330"/>
          </a:xfrm>
          <a:prstGeom prst="rect">
            <a:avLst/>
          </a:prstGeom>
          <a:noFill/>
        </p:spPr>
        <p:txBody>
          <a:bodyPr wrap="square" lIns="91440" tIns="45720" rIns="91440" bIns="45720" rtlCol="0" anchor="t">
            <a:spAutoFit/>
          </a:bodyPr>
          <a:lstStyle/>
          <a:p>
            <a:r>
              <a:rPr lang="en-AU" b="1"/>
              <a:t>Note</a:t>
            </a:r>
            <a:r>
              <a:rPr lang="en-AU"/>
              <a:t>: </a:t>
            </a:r>
            <a:r>
              <a:rPr lang="en-AU">
                <a:ea typeface="+mn-lt"/>
                <a:cs typeface="+mn-lt"/>
              </a:rPr>
              <a:t>If any Company wishes to sign using a wet signature, Company A Submitter will need to contact the remaining Company signers to determine their signing method to ensure correct order.</a:t>
            </a:r>
            <a:endParaRPr lang="en-AU"/>
          </a:p>
        </p:txBody>
      </p:sp>
      <p:pic>
        <p:nvPicPr>
          <p:cNvPr id="2" name="Picture 1">
            <a:extLst>
              <a:ext uri="{FF2B5EF4-FFF2-40B4-BE49-F238E27FC236}">
                <a16:creationId xmlns:a16="http://schemas.microsoft.com/office/drawing/2014/main" id="{C9578308-176B-4DC0-95D8-291B46183709}"/>
              </a:ext>
            </a:extLst>
          </p:cNvPr>
          <p:cNvPicPr>
            <a:picLocks noChangeAspect="1"/>
          </p:cNvPicPr>
          <p:nvPr/>
        </p:nvPicPr>
        <p:blipFill>
          <a:blip r:embed="rId4"/>
          <a:stretch>
            <a:fillRect/>
          </a:stretch>
        </p:blipFill>
        <p:spPr>
          <a:xfrm>
            <a:off x="2038855" y="1256540"/>
            <a:ext cx="8114289" cy="3846223"/>
          </a:xfrm>
          <a:prstGeom prst="rect">
            <a:avLst/>
          </a:prstGeom>
          <a:solidFill>
            <a:schemeClr val="bg2"/>
          </a:solidFill>
        </p:spPr>
      </p:pic>
    </p:spTree>
    <p:extLst>
      <p:ext uri="{BB962C8B-B14F-4D97-AF65-F5344CB8AC3E}">
        <p14:creationId xmlns:p14="http://schemas.microsoft.com/office/powerpoint/2010/main" val="3525090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838200" y="365126"/>
            <a:ext cx="10515600" cy="893224"/>
          </a:xfrm>
        </p:spPr>
        <p:txBody>
          <a:bodyPr>
            <a:normAutofit/>
          </a:bodyPr>
          <a:lstStyle/>
          <a:p>
            <a:r>
              <a:rPr lang="en-AU" sz="2800" b="1">
                <a:latin typeface="Arial" panose="020B0604020202020204" pitchFamily="34" charset="0"/>
                <a:cs typeface="Arial" panose="020B0604020202020204" pitchFamily="34" charset="0"/>
              </a:rPr>
              <a:t>Submission Options – Foreign Companies </a:t>
            </a:r>
            <a:endParaRPr lang="en-AU" sz="2800"/>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
        <p:nvSpPr>
          <p:cNvPr id="12" name="Content Placeholder 4">
            <a:extLst>
              <a:ext uri="{FF2B5EF4-FFF2-40B4-BE49-F238E27FC236}">
                <a16:creationId xmlns:a16="http://schemas.microsoft.com/office/drawing/2014/main" id="{932201AD-5035-4E3A-893B-6A89A0B0F08A}"/>
              </a:ext>
            </a:extLst>
          </p:cNvPr>
          <p:cNvSpPr>
            <a:spLocks noGrp="1"/>
          </p:cNvSpPr>
          <p:nvPr>
            <p:ph idx="1"/>
          </p:nvPr>
        </p:nvSpPr>
        <p:spPr>
          <a:xfrm>
            <a:off x="838199" y="1541191"/>
            <a:ext cx="10677211" cy="4351338"/>
          </a:xfrm>
        </p:spPr>
        <p:txBody>
          <a:bodyPr vert="horz" lIns="91440" tIns="45720" rIns="91440" bIns="45720" rtlCol="0" anchor="t">
            <a:normAutofit/>
          </a:bodyPr>
          <a:lstStyle/>
          <a:p>
            <a:pPr marL="457200" indent="-457200"/>
            <a:r>
              <a:rPr lang="en-AU" sz="2200"/>
              <a:t>Currently for foreign companies NOPTA requires a legal opinion stating that the company is a foreign registered company and </a:t>
            </a:r>
            <a:r>
              <a:rPr lang="en-AU" sz="2200" b="1"/>
              <a:t>that it has executed the forms in a way that is binding on the foreign company under the law of the place of incorporation of the foreign company</a:t>
            </a:r>
            <a:r>
              <a:rPr lang="en-AU" sz="2200"/>
              <a:t> (see </a:t>
            </a:r>
            <a:r>
              <a:rPr lang="en-AU" sz="2200">
                <a:hlinkClick r:id="rId3"/>
              </a:rPr>
              <a:t>https://www.nopta.gov.au/_documents/fact-sheets/fact-sheet-signatures.pdf</a:t>
            </a:r>
            <a:r>
              <a:rPr lang="en-AU" sz="2200"/>
              <a:t>). </a:t>
            </a:r>
          </a:p>
          <a:p>
            <a:pPr marL="457200" indent="-457200"/>
            <a:r>
              <a:rPr lang="en-AU" sz="2200"/>
              <a:t>Foreign registered companies will need to take legal advice to determine which execution options they are permitted to use.</a:t>
            </a:r>
          </a:p>
          <a:p>
            <a:pPr marL="457200" indent="-457200"/>
            <a:endParaRPr lang="en-AU" sz="2200"/>
          </a:p>
          <a:p>
            <a:pPr marL="457200" indent="-457200"/>
            <a:endParaRPr lang="en-AU" sz="2400"/>
          </a:p>
          <a:p>
            <a:pPr marL="457200" indent="-457200"/>
            <a:endParaRPr lang="en-AU" sz="2400"/>
          </a:p>
          <a:p>
            <a:pPr marL="457200" indent="-457200"/>
            <a:endParaRPr lang="en-US">
              <a:cs typeface="Calibri" panose="020F0502020204030204"/>
            </a:endParaRPr>
          </a:p>
          <a:p>
            <a:endParaRPr lang="en-AU">
              <a:cs typeface="Calibri" panose="020F0502020204030204"/>
            </a:endParaRPr>
          </a:p>
        </p:txBody>
      </p:sp>
    </p:spTree>
    <p:extLst>
      <p:ext uri="{BB962C8B-B14F-4D97-AF65-F5344CB8AC3E}">
        <p14:creationId xmlns:p14="http://schemas.microsoft.com/office/powerpoint/2010/main" val="2499461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838200" y="365126"/>
            <a:ext cx="10515600" cy="893224"/>
          </a:xfrm>
        </p:spPr>
        <p:txBody>
          <a:bodyPr>
            <a:normAutofit/>
          </a:bodyPr>
          <a:lstStyle/>
          <a:p>
            <a:pPr algn="ctr"/>
            <a:r>
              <a:rPr lang="en-AU" sz="2800" b="1">
                <a:latin typeface="Arial" panose="020B0604020202020204" pitchFamily="34" charset="0"/>
                <a:cs typeface="Arial" panose="020B0604020202020204" pitchFamily="34" charset="0"/>
              </a:rPr>
              <a:t>Questions or comments?</a:t>
            </a:r>
            <a:endParaRPr lang="en-AU" sz="2800"/>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
        <p:nvSpPr>
          <p:cNvPr id="12" name="Content Placeholder 4">
            <a:extLst>
              <a:ext uri="{FF2B5EF4-FFF2-40B4-BE49-F238E27FC236}">
                <a16:creationId xmlns:a16="http://schemas.microsoft.com/office/drawing/2014/main" id="{932201AD-5035-4E3A-893B-6A89A0B0F08A}"/>
              </a:ext>
            </a:extLst>
          </p:cNvPr>
          <p:cNvSpPr>
            <a:spLocks noGrp="1"/>
          </p:cNvSpPr>
          <p:nvPr>
            <p:ph idx="1"/>
          </p:nvPr>
        </p:nvSpPr>
        <p:spPr>
          <a:xfrm>
            <a:off x="838199" y="1541191"/>
            <a:ext cx="10677211" cy="4351338"/>
          </a:xfrm>
        </p:spPr>
        <p:txBody>
          <a:bodyPr vert="horz" lIns="91440" tIns="45720" rIns="91440" bIns="45720" rtlCol="0" anchor="t">
            <a:normAutofit/>
          </a:bodyPr>
          <a:lstStyle/>
          <a:p>
            <a:r>
              <a:rPr lang="en-AU" sz="2400"/>
              <a:t>Questions or comments on the proposed execution options for the NEATS industry online portal are requested in writing (email: </a:t>
            </a:r>
            <a:r>
              <a:rPr lang="en-AU" sz="2400">
                <a:hlinkClick r:id="rId3"/>
              </a:rPr>
              <a:t>neats.admin@nopta.gov.au</a:t>
            </a:r>
            <a:r>
              <a:rPr lang="en-AU" sz="2400"/>
              <a:t>) by </a:t>
            </a:r>
            <a:br>
              <a:rPr lang="en-AU" sz="2400"/>
            </a:br>
            <a:r>
              <a:rPr lang="en-AU" sz="2400" b="1"/>
              <a:t>23 December 2020</a:t>
            </a:r>
            <a:r>
              <a:rPr lang="en-AU" sz="2400"/>
              <a:t>.</a:t>
            </a:r>
          </a:p>
          <a:p>
            <a:pPr marL="0" indent="0">
              <a:buNone/>
            </a:pPr>
            <a:endParaRPr lang="en-AU" sz="2400"/>
          </a:p>
          <a:p>
            <a:pPr marL="457200" indent="-457200"/>
            <a:endParaRPr lang="en-US">
              <a:cs typeface="Calibri" panose="020F0502020204030204"/>
            </a:endParaRPr>
          </a:p>
          <a:p>
            <a:endParaRPr lang="en-AU">
              <a:cs typeface="Calibri" panose="020F0502020204030204"/>
            </a:endParaRPr>
          </a:p>
        </p:txBody>
      </p:sp>
    </p:spTree>
    <p:extLst>
      <p:ext uri="{BB962C8B-B14F-4D97-AF65-F5344CB8AC3E}">
        <p14:creationId xmlns:p14="http://schemas.microsoft.com/office/powerpoint/2010/main" val="185122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1702600" y="365126"/>
            <a:ext cx="8207375" cy="893224"/>
          </a:xfrm>
        </p:spPr>
        <p:txBody>
          <a:bodyPr>
            <a:normAutofit/>
          </a:bodyPr>
          <a:lstStyle/>
          <a:p>
            <a:pPr algn="ctr"/>
            <a:r>
              <a:rPr lang="en-AU" sz="2800" b="1">
                <a:latin typeface="Arial" panose="020B0604020202020204" pitchFamily="34" charset="0"/>
                <a:cs typeface="Arial" panose="020B0604020202020204" pitchFamily="34" charset="0"/>
              </a:rPr>
              <a:t>Overview </a:t>
            </a:r>
            <a:endParaRPr lang="en-AU" sz="2800"/>
          </a:p>
        </p:txBody>
      </p:sp>
      <p:sp>
        <p:nvSpPr>
          <p:cNvPr id="5" name="Content Placeholder 4">
            <a:extLst>
              <a:ext uri="{FF2B5EF4-FFF2-40B4-BE49-F238E27FC236}">
                <a16:creationId xmlns:a16="http://schemas.microsoft.com/office/drawing/2014/main" id="{3826F89E-DB19-404A-96DF-1D83D071E232}"/>
              </a:ext>
            </a:extLst>
          </p:cNvPr>
          <p:cNvSpPr>
            <a:spLocks noGrp="1"/>
          </p:cNvSpPr>
          <p:nvPr>
            <p:ph idx="1"/>
          </p:nvPr>
        </p:nvSpPr>
        <p:spPr>
          <a:xfrm>
            <a:off x="785026" y="1434563"/>
            <a:ext cx="10515600" cy="4351338"/>
          </a:xfrm>
        </p:spPr>
        <p:txBody>
          <a:bodyPr vert="horz" lIns="91440" tIns="45720" rIns="91440" bIns="45720" rtlCol="0" anchor="t">
            <a:normAutofit/>
          </a:bodyPr>
          <a:lstStyle/>
          <a:p>
            <a:r>
              <a:rPr lang="en-AU" sz="2400"/>
              <a:t>NOPTA is in the progress of updating its NEATS </a:t>
            </a:r>
            <a:r>
              <a:rPr lang="en-AU" sz="2400">
                <a:hlinkClick r:id="rId2"/>
              </a:rPr>
              <a:t>industry portal</a:t>
            </a:r>
            <a:r>
              <a:rPr lang="en-AU" sz="2400"/>
              <a:t> to allow for the online submission of applications by industry. </a:t>
            </a:r>
          </a:p>
          <a:p>
            <a:endParaRPr lang="en-AU" sz="2400"/>
          </a:p>
          <a:p>
            <a:r>
              <a:rPr lang="en-AU" sz="2400"/>
              <a:t>Online submissions will include electronic digital signature technology.</a:t>
            </a:r>
          </a:p>
          <a:p>
            <a:endParaRPr lang="en-AU" sz="2400"/>
          </a:p>
          <a:p>
            <a:r>
              <a:rPr lang="en-AU" sz="2400"/>
              <a:t>This presentation provides an overview of the proposed execution options that will be available for submitting applications via the industry portal.</a:t>
            </a:r>
          </a:p>
          <a:p>
            <a:endParaRPr lang="en-AU" sz="2400"/>
          </a:p>
          <a:p>
            <a:r>
              <a:rPr lang="en-AU" sz="2400"/>
              <a:t>Comments on the proposed options are requested in writing (email: </a:t>
            </a:r>
            <a:r>
              <a:rPr lang="en-AU" sz="2400">
                <a:hlinkClick r:id="rId3"/>
              </a:rPr>
              <a:t>neats.admin@nopta.gov.au</a:t>
            </a:r>
            <a:r>
              <a:rPr lang="en-AU" sz="2400"/>
              <a:t>) by 23 December 2020.</a:t>
            </a:r>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Tree>
    <p:extLst>
      <p:ext uri="{BB962C8B-B14F-4D97-AF65-F5344CB8AC3E}">
        <p14:creationId xmlns:p14="http://schemas.microsoft.com/office/powerpoint/2010/main" val="324837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838200" y="365126"/>
            <a:ext cx="10515600" cy="893224"/>
          </a:xfrm>
        </p:spPr>
        <p:txBody>
          <a:bodyPr>
            <a:normAutofit/>
          </a:bodyPr>
          <a:lstStyle/>
          <a:p>
            <a:pPr algn="ctr"/>
            <a:r>
              <a:rPr lang="en-AU" sz="2800" b="1">
                <a:latin typeface="Arial" panose="020B0604020202020204" pitchFamily="34" charset="0"/>
                <a:cs typeface="Arial" panose="020B0604020202020204" pitchFamily="34" charset="0"/>
              </a:rPr>
              <a:t>Electronic vs Digital Signatures</a:t>
            </a:r>
            <a:endParaRPr lang="en-AU" sz="2800"/>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
        <p:nvSpPr>
          <p:cNvPr id="14" name="TextBox 13">
            <a:extLst>
              <a:ext uri="{FF2B5EF4-FFF2-40B4-BE49-F238E27FC236}">
                <a16:creationId xmlns:a16="http://schemas.microsoft.com/office/drawing/2014/main" id="{DE5DFB5B-A162-462E-97BF-2322B98D6CAE}"/>
              </a:ext>
            </a:extLst>
          </p:cNvPr>
          <p:cNvSpPr txBox="1"/>
          <p:nvPr/>
        </p:nvSpPr>
        <p:spPr>
          <a:xfrm>
            <a:off x="785026" y="1458378"/>
            <a:ext cx="10233956" cy="4154984"/>
          </a:xfrm>
          <a:prstGeom prst="rect">
            <a:avLst/>
          </a:prstGeom>
          <a:noFill/>
        </p:spPr>
        <p:txBody>
          <a:bodyPr wrap="square">
            <a:spAutoFit/>
          </a:bodyPr>
          <a:lstStyle/>
          <a:p>
            <a:r>
              <a:rPr lang="en-AU" sz="2400" b="1"/>
              <a:t>Definitions:</a:t>
            </a:r>
          </a:p>
          <a:p>
            <a:endParaRPr lang="en-AU" sz="2400"/>
          </a:p>
          <a:p>
            <a:r>
              <a:rPr lang="en-AU" sz="2400" b="1" u="sng"/>
              <a:t>Electronic signature </a:t>
            </a:r>
            <a:r>
              <a:rPr lang="en-AU" sz="2400"/>
              <a:t>– Are an electronic version of your ‘wet signature’ either via a symbol, attachment or image of your signature. </a:t>
            </a:r>
          </a:p>
          <a:p>
            <a:endParaRPr lang="en-AU" sz="2400"/>
          </a:p>
          <a:p>
            <a:r>
              <a:rPr lang="en-AU" sz="2400" b="1" u="sng"/>
              <a:t>Digital Signature </a:t>
            </a:r>
            <a:r>
              <a:rPr lang="en-AU" sz="2400"/>
              <a:t>– is the encrypting of that document that contains may or may not include the electronic signature to ensure that no changes have been made to the document since it was signed electronically. You can have a digital signature without an electronic signature but ideally the document once electronically signed, should be digitally signed, to ensure that no changes have been made after it was electronically signed.  </a:t>
            </a:r>
          </a:p>
        </p:txBody>
      </p:sp>
    </p:spTree>
    <p:extLst>
      <p:ext uri="{BB962C8B-B14F-4D97-AF65-F5344CB8AC3E}">
        <p14:creationId xmlns:p14="http://schemas.microsoft.com/office/powerpoint/2010/main" val="35201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838200" y="365126"/>
            <a:ext cx="10515600" cy="893224"/>
          </a:xfrm>
        </p:spPr>
        <p:txBody>
          <a:bodyPr>
            <a:normAutofit/>
          </a:bodyPr>
          <a:lstStyle/>
          <a:p>
            <a:pPr algn="ctr"/>
            <a:r>
              <a:rPr lang="en-AU" sz="2800" b="1">
                <a:latin typeface="Arial"/>
                <a:cs typeface="Arial"/>
              </a:rPr>
              <a:t>Signature Requirements</a:t>
            </a:r>
            <a:endParaRPr lang="en-US"/>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
        <p:nvSpPr>
          <p:cNvPr id="5" name="Content Placeholder 4">
            <a:extLst>
              <a:ext uri="{FF2B5EF4-FFF2-40B4-BE49-F238E27FC236}">
                <a16:creationId xmlns:a16="http://schemas.microsoft.com/office/drawing/2014/main" id="{528F5FDB-E0CD-4E65-8E6A-96C4C9249832}"/>
              </a:ext>
            </a:extLst>
          </p:cNvPr>
          <p:cNvSpPr>
            <a:spLocks noGrp="1"/>
          </p:cNvSpPr>
          <p:nvPr>
            <p:ph idx="1"/>
          </p:nvPr>
        </p:nvSpPr>
        <p:spPr>
          <a:xfrm>
            <a:off x="838200" y="1541191"/>
            <a:ext cx="10515600" cy="4351338"/>
          </a:xfrm>
        </p:spPr>
        <p:txBody>
          <a:bodyPr vert="horz" lIns="91440" tIns="45720" rIns="91440" bIns="45720" rtlCol="0" anchor="t">
            <a:normAutofit/>
          </a:bodyPr>
          <a:lstStyle/>
          <a:p>
            <a:pPr marL="457200" indent="-457200"/>
            <a:r>
              <a:rPr lang="en-AU" sz="2400"/>
              <a:t>All NOPTA related forms and prescribed instruments of transfer will continue to be required to be executed in accordance with NOPTA's current requirements (see </a:t>
            </a:r>
            <a:r>
              <a:rPr lang="en-AU" sz="2400" b="1">
                <a:hlinkClick r:id="rId4"/>
              </a:rPr>
              <a:t>NOPTA Signature Factsheet</a:t>
            </a:r>
            <a:r>
              <a:rPr lang="en-AU" sz="2400"/>
              <a:t>). </a:t>
            </a:r>
          </a:p>
          <a:p>
            <a:pPr marL="1074738" indent="-457200"/>
            <a:r>
              <a:rPr lang="en-AU" sz="2000"/>
              <a:t>Wet signature will still be accepted.</a:t>
            </a:r>
          </a:p>
          <a:p>
            <a:pPr marL="1074738" indent="-452438"/>
            <a:r>
              <a:rPr lang="en-AU" sz="2000"/>
              <a:t>Electronic digital signature will be accepted from company directors/secretaries while the </a:t>
            </a:r>
            <a:r>
              <a:rPr lang="en-AU" sz="2000">
                <a:hlinkClick r:id="rId5"/>
              </a:rPr>
              <a:t>COVID-19 Determination</a:t>
            </a:r>
            <a:r>
              <a:rPr lang="en-AU" sz="2000"/>
              <a:t> is in force, or if the provisions about electronic signing in the Determination become law.</a:t>
            </a:r>
          </a:p>
          <a:p>
            <a:pPr marL="452438" indent="-452438"/>
            <a:r>
              <a:rPr lang="en-AU" sz="2400" i="1"/>
              <a:t>Multiple signatures – combination </a:t>
            </a:r>
          </a:p>
          <a:p>
            <a:pPr marL="452438" indent="0">
              <a:buNone/>
            </a:pPr>
            <a:r>
              <a:rPr lang="en-AU" sz="2400"/>
              <a:t>Where more than one person needs to sign (for example two directors, or multiple titleholders) a combination of </a:t>
            </a:r>
            <a:r>
              <a:rPr lang="en-US" sz="2400">
                <a:cs typeface="Calibri" panose="020F0502020204030204"/>
              </a:rPr>
              <a:t>wet and electronic digital signatures may be used. However, to retain the digital signature (encryption of the document) </a:t>
            </a:r>
            <a:r>
              <a:rPr lang="en-US" sz="2400" b="1">
                <a:cs typeface="Calibri" panose="020F0502020204030204"/>
              </a:rPr>
              <a:t>the wet signature must occur first</a:t>
            </a:r>
            <a:r>
              <a:rPr lang="en-US" sz="2400">
                <a:cs typeface="Calibri" panose="020F0502020204030204"/>
              </a:rPr>
              <a:t>. </a:t>
            </a:r>
          </a:p>
          <a:p>
            <a:pPr marL="457200" indent="-457200"/>
            <a:endParaRPr lang="en-US">
              <a:cs typeface="Calibri" panose="020F0502020204030204"/>
            </a:endParaRPr>
          </a:p>
          <a:p>
            <a:endParaRPr lang="en-AU">
              <a:cs typeface="Calibri" panose="020F0502020204030204"/>
            </a:endParaRPr>
          </a:p>
        </p:txBody>
      </p:sp>
    </p:spTree>
    <p:extLst>
      <p:ext uri="{BB962C8B-B14F-4D97-AF65-F5344CB8AC3E}">
        <p14:creationId xmlns:p14="http://schemas.microsoft.com/office/powerpoint/2010/main" val="199331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838200" y="365126"/>
            <a:ext cx="10515600" cy="893224"/>
          </a:xfrm>
        </p:spPr>
        <p:txBody>
          <a:bodyPr>
            <a:normAutofit/>
          </a:bodyPr>
          <a:lstStyle/>
          <a:p>
            <a:pPr algn="ctr"/>
            <a:r>
              <a:rPr lang="en-AU" sz="2800" b="1">
                <a:latin typeface="Arial" panose="020B0604020202020204" pitchFamily="34" charset="0"/>
                <a:cs typeface="Arial" panose="020B0604020202020204" pitchFamily="34" charset="0"/>
              </a:rPr>
              <a:t>NEATS Industry Portal User Roles</a:t>
            </a:r>
            <a:endParaRPr lang="en-AU" sz="2800"/>
          </a:p>
        </p:txBody>
      </p:sp>
      <p:sp>
        <p:nvSpPr>
          <p:cNvPr id="5" name="Content Placeholder 4">
            <a:extLst>
              <a:ext uri="{FF2B5EF4-FFF2-40B4-BE49-F238E27FC236}">
                <a16:creationId xmlns:a16="http://schemas.microsoft.com/office/drawing/2014/main" id="{3826F89E-DB19-404A-96DF-1D83D071E232}"/>
              </a:ext>
            </a:extLst>
          </p:cNvPr>
          <p:cNvSpPr>
            <a:spLocks noGrp="1"/>
          </p:cNvSpPr>
          <p:nvPr>
            <p:ph idx="1"/>
          </p:nvPr>
        </p:nvSpPr>
        <p:spPr>
          <a:xfrm>
            <a:off x="785026" y="1434563"/>
            <a:ext cx="10515600" cy="4351338"/>
          </a:xfrm>
        </p:spPr>
        <p:txBody>
          <a:bodyPr vert="horz" lIns="91440" tIns="45720" rIns="91440" bIns="45720" rtlCol="0" anchor="t">
            <a:normAutofit/>
          </a:bodyPr>
          <a:lstStyle/>
          <a:p>
            <a:pPr marL="0" indent="0">
              <a:buNone/>
            </a:pPr>
            <a:r>
              <a:rPr lang="en-AU" sz="2400">
                <a:cs typeface="Calibri" panose="020F0502020204030204"/>
              </a:rPr>
              <a:t>There will be three key roles relating online submission of application forms/prescribed instruments (transfers) using the NOPTA Industry Portal:</a:t>
            </a:r>
          </a:p>
          <a:p>
            <a:pPr marL="0" indent="0">
              <a:buNone/>
            </a:pPr>
            <a:endParaRPr lang="en-AU" sz="2400">
              <a:cs typeface="Calibri" panose="020F0502020204030204"/>
            </a:endParaRPr>
          </a:p>
          <a:p>
            <a:pPr marL="457200" indent="-457200">
              <a:buFont typeface="+mj-lt"/>
              <a:buAutoNum type="arabicPeriod"/>
            </a:pPr>
            <a:r>
              <a:rPr lang="en-AU" sz="2400"/>
              <a:t>Company Administrator</a:t>
            </a:r>
            <a:endParaRPr lang="en-US" sz="2400">
              <a:cs typeface="Calibri"/>
            </a:endParaRPr>
          </a:p>
          <a:p>
            <a:pPr marL="457200" indent="-457200">
              <a:buFont typeface="+mj-lt"/>
              <a:buAutoNum type="arabicPeriod"/>
            </a:pPr>
            <a:r>
              <a:rPr lang="en-AU" sz="2400">
                <a:cs typeface="Calibri"/>
              </a:rPr>
              <a:t>Application Submitter </a:t>
            </a:r>
          </a:p>
          <a:p>
            <a:pPr marL="457200" indent="-457200">
              <a:buFont typeface="+mj-lt"/>
              <a:buAutoNum type="arabicPeriod"/>
            </a:pPr>
            <a:r>
              <a:rPr lang="en-AU" sz="2400">
                <a:cs typeface="Calibri"/>
              </a:rPr>
              <a:t>Company Signer </a:t>
            </a:r>
          </a:p>
          <a:p>
            <a:pPr marL="0" indent="0">
              <a:buNone/>
            </a:pPr>
            <a:endParaRPr lang="en-AU" sz="2400">
              <a:cs typeface="Calibri"/>
            </a:endParaRPr>
          </a:p>
          <a:p>
            <a:pPr marL="0" indent="0">
              <a:buNone/>
            </a:pPr>
            <a:r>
              <a:rPr lang="en-AU" sz="2400">
                <a:cs typeface="Calibri"/>
              </a:rPr>
              <a:t>In addition an “External Advisor – Application Submitter” and “External Advisor - Signer” roles are proposed to be incorporated at a later stage.   </a:t>
            </a:r>
          </a:p>
          <a:p>
            <a:pPr marL="457200" indent="-457200">
              <a:buAutoNum type="arabicPeriod"/>
            </a:pPr>
            <a:endParaRPr lang="en-AU" sz="2400">
              <a:cs typeface="Calibri"/>
            </a:endParaRPr>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Tree>
    <p:extLst>
      <p:ext uri="{BB962C8B-B14F-4D97-AF65-F5344CB8AC3E}">
        <p14:creationId xmlns:p14="http://schemas.microsoft.com/office/powerpoint/2010/main" val="280026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838200" y="365126"/>
            <a:ext cx="10515600" cy="893224"/>
          </a:xfrm>
        </p:spPr>
        <p:txBody>
          <a:bodyPr>
            <a:normAutofit/>
          </a:bodyPr>
          <a:lstStyle/>
          <a:p>
            <a:pPr algn="ctr"/>
            <a:r>
              <a:rPr lang="en-AU" sz="2800" b="1">
                <a:latin typeface="Arial" panose="020B0604020202020204" pitchFamily="34" charset="0"/>
                <a:cs typeface="Arial" panose="020B0604020202020204" pitchFamily="34" charset="0"/>
              </a:rPr>
              <a:t>NEATS Industry Portal User Roles</a:t>
            </a:r>
            <a:endParaRPr lang="en-AU" sz="2800"/>
          </a:p>
        </p:txBody>
      </p:sp>
      <p:sp>
        <p:nvSpPr>
          <p:cNvPr id="5" name="Content Placeholder 4">
            <a:extLst>
              <a:ext uri="{FF2B5EF4-FFF2-40B4-BE49-F238E27FC236}">
                <a16:creationId xmlns:a16="http://schemas.microsoft.com/office/drawing/2014/main" id="{3826F89E-DB19-404A-96DF-1D83D071E232}"/>
              </a:ext>
            </a:extLst>
          </p:cNvPr>
          <p:cNvSpPr>
            <a:spLocks noGrp="1"/>
          </p:cNvSpPr>
          <p:nvPr>
            <p:ph idx="1"/>
          </p:nvPr>
        </p:nvSpPr>
        <p:spPr>
          <a:xfrm>
            <a:off x="785026" y="1434563"/>
            <a:ext cx="10515600" cy="4351338"/>
          </a:xfrm>
        </p:spPr>
        <p:txBody>
          <a:bodyPr vert="horz" lIns="91440" tIns="45720" rIns="91440" bIns="45720" rtlCol="0" anchor="t">
            <a:noAutofit/>
          </a:bodyPr>
          <a:lstStyle/>
          <a:p>
            <a:pPr marL="457200" indent="-457200">
              <a:buAutoNum type="arabicPeriod"/>
            </a:pPr>
            <a:r>
              <a:rPr lang="en-AU" sz="2200"/>
              <a:t>Company Administrator Role: </a:t>
            </a:r>
            <a:endParaRPr lang="en-US">
              <a:cs typeface="Calibri" panose="020F0502020204030204"/>
            </a:endParaRPr>
          </a:p>
          <a:p>
            <a:pPr marL="342900" indent="-342900">
              <a:buFont typeface="Symbol" panose="05050102010706020507" pitchFamily="18" charset="2"/>
              <a:buChar char=""/>
            </a:pPr>
            <a:r>
              <a:rPr lang="en-AU" sz="2200">
                <a:effectLst/>
                <a:latin typeface="Calibri"/>
                <a:ea typeface="Times New Roman" panose="02020603050405020304" pitchFamily="18" charset="0"/>
                <a:cs typeface="Calibri"/>
              </a:rPr>
              <a:t>reset other company user passwords</a:t>
            </a:r>
            <a:r>
              <a:rPr lang="en-AU" sz="2200">
                <a:latin typeface="Calibri"/>
                <a:ea typeface="Times New Roman" panose="02020603050405020304" pitchFamily="18" charset="0"/>
                <a:cs typeface="Calibri"/>
              </a:rPr>
              <a:t> </a:t>
            </a:r>
            <a:endParaRPr lang="en-AU" sz="2200">
              <a:effectLst/>
              <a:latin typeface="Calibri" panose="020F0502020204030204" pitchFamily="34" charset="0"/>
              <a:ea typeface="Times New Roman" panose="02020603050405020304" pitchFamily="18" charset="0"/>
              <a:cs typeface="Calibri"/>
            </a:endParaRPr>
          </a:p>
          <a:p>
            <a:pPr marL="342900" indent="-342900">
              <a:buFont typeface="Symbol" panose="05050102010706020507" pitchFamily="18" charset="2"/>
              <a:buChar char=""/>
            </a:pPr>
            <a:r>
              <a:rPr lang="en-AU" sz="2200">
                <a:effectLst/>
                <a:latin typeface="Calibri"/>
                <a:ea typeface="Times New Roman" panose="02020603050405020304" pitchFamily="18" charset="0"/>
                <a:cs typeface="Calibri"/>
              </a:rPr>
              <a:t>register new companies for approval by NOPTA</a:t>
            </a:r>
            <a:r>
              <a:rPr lang="en-AU" sz="2200">
                <a:latin typeface="Calibri"/>
                <a:ea typeface="Times New Roman" panose="02020603050405020304" pitchFamily="18" charset="0"/>
                <a:cs typeface="Calibri"/>
              </a:rPr>
              <a:t> </a:t>
            </a:r>
            <a:endParaRPr lang="en-AU" sz="2200">
              <a:effectLst/>
              <a:latin typeface="Times New Roman"/>
              <a:ea typeface="Times New Roman" panose="02020603050405020304" pitchFamily="18" charset="0"/>
            </a:endParaRPr>
          </a:p>
          <a:p>
            <a:pPr marL="342900" indent="-342900">
              <a:buFont typeface="Symbol" panose="05050102010706020507" pitchFamily="18" charset="2"/>
              <a:buChar char=""/>
            </a:pPr>
            <a:r>
              <a:rPr lang="en-AU" sz="2200">
                <a:effectLst/>
                <a:latin typeface="Calibri"/>
                <a:ea typeface="Times New Roman" panose="02020603050405020304" pitchFamily="18" charset="0"/>
                <a:cs typeface="Calibri"/>
              </a:rPr>
              <a:t>grant differing </a:t>
            </a:r>
            <a:r>
              <a:rPr lang="en-AU" sz="2200">
                <a:latin typeface="Calibri"/>
                <a:ea typeface="Times New Roman" panose="02020603050405020304" pitchFamily="18" charset="0"/>
                <a:cs typeface="Calibri"/>
              </a:rPr>
              <a:t>roles to</a:t>
            </a:r>
            <a:r>
              <a:rPr lang="en-AU" sz="2200">
                <a:effectLst/>
                <a:latin typeface="Calibri"/>
                <a:ea typeface="Times New Roman" panose="02020603050405020304" pitchFamily="18" charset="0"/>
                <a:cs typeface="Calibri"/>
              </a:rPr>
              <a:t> other users within the NEATS secure portal for their company(s</a:t>
            </a:r>
            <a:r>
              <a:rPr lang="en-AU" sz="2200">
                <a:latin typeface="Calibri"/>
                <a:ea typeface="Times New Roman" panose="02020603050405020304" pitchFamily="18" charset="0"/>
                <a:cs typeface="Calibri"/>
              </a:rPr>
              <a:t>), excluding Company Administrator.</a:t>
            </a:r>
            <a:endParaRPr lang="en-AU" sz="2200">
              <a:effectLst/>
              <a:latin typeface="Calibri"/>
              <a:ea typeface="Times New Roman" panose="02020603050405020304" pitchFamily="18" charset="0"/>
              <a:cs typeface="Calibri"/>
            </a:endParaRPr>
          </a:p>
          <a:p>
            <a:pPr marL="342900" lvl="0" indent="-342900">
              <a:buFont typeface="Symbol" panose="05050102010706020507" pitchFamily="18" charset="2"/>
              <a:buChar char=""/>
            </a:pPr>
            <a:r>
              <a:rPr lang="en-AU" sz="2200">
                <a:effectLst/>
                <a:latin typeface="Calibri"/>
                <a:ea typeface="Times New Roman" panose="02020603050405020304" pitchFamily="18" charset="0"/>
                <a:cs typeface="Calibri"/>
              </a:rPr>
              <a:t>approve/decline new company users</a:t>
            </a:r>
          </a:p>
          <a:p>
            <a:pPr marL="342900" lvl="0" indent="-342900">
              <a:buFont typeface="Symbol" panose="05050102010706020507" pitchFamily="18" charset="2"/>
              <a:buChar char=""/>
            </a:pPr>
            <a:r>
              <a:rPr lang="en-AU" sz="2200">
                <a:effectLst/>
                <a:latin typeface="Calibri"/>
                <a:ea typeface="Times New Roman" panose="02020603050405020304" pitchFamily="18" charset="0"/>
                <a:cs typeface="Calibri"/>
              </a:rPr>
              <a:t>suspend/unsuspend company users</a:t>
            </a:r>
          </a:p>
          <a:p>
            <a:pPr marL="342900" lvl="0" indent="-342900">
              <a:buFont typeface="Symbol" panose="05050102010706020507" pitchFamily="18" charset="2"/>
              <a:buChar char=""/>
            </a:pPr>
            <a:r>
              <a:rPr lang="en-AU" sz="2200">
                <a:effectLst/>
                <a:latin typeface="Calibri"/>
                <a:ea typeface="Times New Roman" panose="02020603050405020304" pitchFamily="18" charset="0"/>
                <a:cs typeface="Calibri"/>
              </a:rPr>
              <a:t>view their company user list</a:t>
            </a:r>
          </a:p>
          <a:p>
            <a:pPr marL="342900" lvl="0" indent="-342900">
              <a:buFont typeface="Symbol" panose="05050102010706020507" pitchFamily="18" charset="2"/>
              <a:buChar char=""/>
            </a:pPr>
            <a:r>
              <a:rPr lang="en-AU" sz="2200">
                <a:effectLst/>
                <a:latin typeface="Calibri"/>
                <a:ea typeface="Times New Roman" panose="02020603050405020304" pitchFamily="18" charset="0"/>
                <a:cs typeface="Calibri"/>
              </a:rPr>
              <a:t>unlock company user accounts.</a:t>
            </a:r>
          </a:p>
          <a:p>
            <a:pPr marL="0" indent="0">
              <a:buNone/>
            </a:pPr>
            <a:r>
              <a:rPr lang="en-AU" sz="2200"/>
              <a:t>Each company must have a Company Administrator to use the Industry Portal (can be more than one Company Administrator)</a:t>
            </a:r>
            <a:endParaRPr lang="en-AU" sz="2200">
              <a:cs typeface="Calibri"/>
            </a:endParaRPr>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Tree>
    <p:extLst>
      <p:ext uri="{BB962C8B-B14F-4D97-AF65-F5344CB8AC3E}">
        <p14:creationId xmlns:p14="http://schemas.microsoft.com/office/powerpoint/2010/main" val="117001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838200" y="365126"/>
            <a:ext cx="10515600" cy="893224"/>
          </a:xfrm>
        </p:spPr>
        <p:txBody>
          <a:bodyPr>
            <a:normAutofit/>
          </a:bodyPr>
          <a:lstStyle/>
          <a:p>
            <a:pPr algn="ctr"/>
            <a:r>
              <a:rPr lang="en-AU" sz="2800" b="1">
                <a:latin typeface="Arial"/>
                <a:cs typeface="Arial"/>
              </a:rPr>
              <a:t>NOPTA approvals to become a NEATS Company Administrator</a:t>
            </a:r>
            <a:endParaRPr lang="en-AU" sz="2800">
              <a:latin typeface="Arial"/>
              <a:cs typeface="Arial"/>
            </a:endParaRPr>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
        <p:nvSpPr>
          <p:cNvPr id="12" name="TextBox 11">
            <a:extLst>
              <a:ext uri="{FF2B5EF4-FFF2-40B4-BE49-F238E27FC236}">
                <a16:creationId xmlns:a16="http://schemas.microsoft.com/office/drawing/2014/main" id="{3721C1E9-1AAD-4ABA-B670-750FB96BC616}"/>
              </a:ext>
            </a:extLst>
          </p:cNvPr>
          <p:cNvSpPr txBox="1"/>
          <p:nvPr/>
        </p:nvSpPr>
        <p:spPr>
          <a:xfrm>
            <a:off x="948656" y="1278410"/>
            <a:ext cx="10568774" cy="5478423"/>
          </a:xfrm>
          <a:prstGeom prst="rect">
            <a:avLst/>
          </a:prstGeom>
          <a:noFill/>
        </p:spPr>
        <p:txBody>
          <a:bodyPr wrap="square">
            <a:spAutoFit/>
          </a:bodyPr>
          <a:lstStyle/>
          <a:p>
            <a:endParaRPr lang="en-AU" sz="1800">
              <a:effectLst/>
              <a:latin typeface="Calibri" panose="020F0502020204030204" pitchFamily="34" charset="0"/>
              <a:ea typeface="Times New Roman" panose="02020603050405020304" pitchFamily="18" charset="0"/>
            </a:endParaRPr>
          </a:p>
          <a:p>
            <a:r>
              <a:rPr lang="en-AU" sz="2200">
                <a:effectLst/>
                <a:latin typeface="Calibri" panose="020F0502020204030204" pitchFamily="34" charset="0"/>
                <a:ea typeface="Times New Roman" panose="02020603050405020304" pitchFamily="18" charset="0"/>
              </a:rPr>
              <a:t>The following is required to become a Company Administrator:</a:t>
            </a:r>
          </a:p>
          <a:p>
            <a:endParaRPr lang="en-AU" sz="220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AU" sz="2200">
                <a:effectLst/>
                <a:latin typeface="Calibri" panose="020F0502020204030204" pitchFamily="34" charset="0"/>
                <a:ea typeface="Times New Roman" panose="02020603050405020304" pitchFamily="18" charset="0"/>
              </a:rPr>
              <a:t>The Company Administrator </a:t>
            </a:r>
            <a:r>
              <a:rPr lang="en-AU" sz="2200">
                <a:effectLst/>
                <a:latin typeface="Calibri" panose="020F0502020204030204" pitchFamily="34" charset="0"/>
                <a:ea typeface="Times New Roman" panose="02020603050405020304" pitchFamily="18" charset="0"/>
                <a:cs typeface="Arial" panose="020B0604020202020204" pitchFamily="34" charset="0"/>
              </a:rPr>
              <a:t>must create a NEATS industry user account and read and agree to the NEATS Industry User Agreement terms (the User Agreement will be on NEATS website in due course).</a:t>
            </a:r>
          </a:p>
          <a:p>
            <a:pPr marL="342900" lvl="0" indent="-342900">
              <a:buFont typeface="+mj-lt"/>
              <a:buAutoNum type="arabicPeriod"/>
            </a:pPr>
            <a:endParaRPr lang="en-AU" sz="220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buFont typeface="+mj-lt"/>
              <a:buAutoNum type="arabicPeriod"/>
            </a:pPr>
            <a:r>
              <a:rPr lang="en-AU" sz="2200">
                <a:effectLst/>
                <a:latin typeface="Calibri" panose="020F0502020204030204" pitchFamily="34" charset="0"/>
                <a:ea typeface="Times New Roman" panose="02020603050405020304" pitchFamily="18" charset="0"/>
              </a:rPr>
              <a:t>Complete a Company Administrator application form which will provide that the company verifies the identity of the person and authorises the person to have Company Administrator privileges. </a:t>
            </a:r>
          </a:p>
          <a:p>
            <a:pPr marL="800100" lvl="1" indent="-342900">
              <a:buFont typeface="Arial" panose="020B0604020202020204" pitchFamily="34" charset="0"/>
              <a:buChar char="•"/>
            </a:pPr>
            <a:r>
              <a:rPr lang="en-AU" sz="2200">
                <a:effectLst/>
                <a:latin typeface="Calibri" panose="020F0502020204030204" pitchFamily="34" charset="0"/>
                <a:ea typeface="Times New Roman" panose="02020603050405020304" pitchFamily="18" charset="0"/>
              </a:rPr>
              <a:t>The form will need to be validly executed by the company in accordance with </a:t>
            </a:r>
            <a:r>
              <a:rPr lang="en-AU" sz="2200">
                <a:solidFill>
                  <a:srgbClr val="282828"/>
                </a:solidFill>
                <a:effectLst/>
                <a:latin typeface="Calibri" panose="020F0502020204030204" pitchFamily="34" charset="0"/>
                <a:ea typeface="Times New Roman" panose="02020603050405020304" pitchFamily="18" charset="0"/>
                <a:hlinkClick r:id="rId4"/>
              </a:rPr>
              <a:t>NOPTA’s signature requirements. </a:t>
            </a:r>
            <a:endParaRPr lang="en-AU" sz="2200">
              <a:solidFill>
                <a:srgbClr val="282828"/>
              </a:solidFill>
              <a:effectLst/>
              <a:latin typeface="Calibri" panose="020F0502020204030204" pitchFamily="34" charset="0"/>
              <a:ea typeface="Times New Roman" panose="02020603050405020304" pitchFamily="18" charset="0"/>
            </a:endParaRPr>
          </a:p>
          <a:p>
            <a:endParaRPr lang="en-AU" sz="2200">
              <a:solidFill>
                <a:srgbClr val="282828"/>
              </a:solidFill>
              <a:effectLst/>
              <a:latin typeface="Calibri" panose="020F0502020204030204" pitchFamily="34" charset="0"/>
              <a:ea typeface="Times New Roman" panose="02020603050405020304" pitchFamily="18" charset="0"/>
            </a:endParaRPr>
          </a:p>
          <a:p>
            <a:r>
              <a:rPr lang="en-AU" sz="2200">
                <a:solidFill>
                  <a:srgbClr val="282828"/>
                </a:solidFill>
                <a:effectLst/>
                <a:latin typeface="Calibri" panose="020F0502020204030204" pitchFamily="34" charset="0"/>
                <a:ea typeface="Times New Roman" panose="02020603050405020304" pitchFamily="18" charset="0"/>
              </a:rPr>
              <a:t>On receipt of the form, NOPTA will review it to ensure it is validly executed and authorise the Company Administrator account for the person.  </a:t>
            </a:r>
            <a:endParaRPr lang="en-AU" sz="2200">
              <a:effectLst/>
              <a:latin typeface="Times New Roman" panose="02020603050405020304" pitchFamily="18" charset="0"/>
              <a:ea typeface="Times New Roman" panose="02020603050405020304" pitchFamily="18" charset="0"/>
            </a:endParaRPr>
          </a:p>
          <a:p>
            <a:pPr lvl="0"/>
            <a:endParaRPr lang="en-AU"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8854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967DD-3855-4128-8ADE-C5208ACD2C05}"/>
              </a:ext>
            </a:extLst>
          </p:cNvPr>
          <p:cNvSpPr>
            <a:spLocks noGrp="1"/>
          </p:cNvSpPr>
          <p:nvPr>
            <p:ph type="title"/>
          </p:nvPr>
        </p:nvSpPr>
        <p:spPr>
          <a:xfrm>
            <a:off x="838200" y="187917"/>
            <a:ext cx="10515600" cy="893224"/>
          </a:xfrm>
        </p:spPr>
        <p:txBody>
          <a:bodyPr>
            <a:normAutofit/>
          </a:bodyPr>
          <a:lstStyle/>
          <a:p>
            <a:pPr algn="ctr"/>
            <a:r>
              <a:rPr lang="en-AU" sz="2800" b="1">
                <a:latin typeface="Arial" panose="020B0604020202020204" pitchFamily="34" charset="0"/>
                <a:cs typeface="Arial" panose="020B0604020202020204" pitchFamily="34" charset="0"/>
              </a:rPr>
              <a:t>NEATS Industry Portal User Roles</a:t>
            </a:r>
            <a:endParaRPr lang="en-AU" sz="2800"/>
          </a:p>
        </p:txBody>
      </p:sp>
      <p:sp>
        <p:nvSpPr>
          <p:cNvPr id="5" name="Content Placeholder 4">
            <a:extLst>
              <a:ext uri="{FF2B5EF4-FFF2-40B4-BE49-F238E27FC236}">
                <a16:creationId xmlns:a16="http://schemas.microsoft.com/office/drawing/2014/main" id="{3826F89E-DB19-404A-96DF-1D83D071E232}"/>
              </a:ext>
            </a:extLst>
          </p:cNvPr>
          <p:cNvSpPr>
            <a:spLocks noGrp="1"/>
          </p:cNvSpPr>
          <p:nvPr>
            <p:ph idx="1"/>
          </p:nvPr>
        </p:nvSpPr>
        <p:spPr>
          <a:xfrm>
            <a:off x="785026" y="877695"/>
            <a:ext cx="10515600" cy="5312675"/>
          </a:xfrm>
        </p:spPr>
        <p:txBody>
          <a:bodyPr vert="horz" lIns="91440" tIns="45720" rIns="91440" bIns="45720" rtlCol="0" anchor="t">
            <a:noAutofit/>
          </a:bodyPr>
          <a:lstStyle/>
          <a:p>
            <a:pPr marL="0" indent="0">
              <a:buNone/>
            </a:pPr>
            <a:r>
              <a:rPr lang="en-AU" sz="2200"/>
              <a:t>2. Application Submitter – </a:t>
            </a:r>
          </a:p>
          <a:p>
            <a:pPr marL="342900" indent="-342900">
              <a:buFont typeface="Symbol" panose="05050102010706020507" pitchFamily="18" charset="2"/>
              <a:buChar char=""/>
            </a:pPr>
            <a:r>
              <a:rPr lang="en-AU" sz="2200">
                <a:effectLst/>
                <a:latin typeface="Calibri"/>
                <a:ea typeface="Times New Roman" panose="02020603050405020304" pitchFamily="18" charset="0"/>
                <a:cs typeface="Calibri"/>
              </a:rPr>
              <a:t>Develop applications (complete the online form and upload attachments)</a:t>
            </a:r>
            <a:r>
              <a:rPr lang="en-AU" sz="2200">
                <a:latin typeface="Calibri"/>
                <a:ea typeface="Times New Roman" panose="02020603050405020304" pitchFamily="18" charset="0"/>
                <a:cs typeface="Calibri"/>
              </a:rPr>
              <a:t> </a:t>
            </a:r>
            <a:endParaRPr lang="en-AU" sz="2200">
              <a:effectLst/>
              <a:latin typeface="Times New Roman"/>
              <a:ea typeface="Times New Roman" panose="02020603050405020304" pitchFamily="18" charset="0"/>
            </a:endParaRPr>
          </a:p>
          <a:p>
            <a:pPr marL="342900" indent="-342900">
              <a:buFont typeface="Symbol" panose="05050102010706020507" pitchFamily="18" charset="2"/>
              <a:buChar char=""/>
            </a:pPr>
            <a:r>
              <a:rPr lang="en-AU" sz="2200">
                <a:effectLst/>
                <a:latin typeface="Calibri"/>
                <a:ea typeface="Times New Roman" panose="02020603050405020304" pitchFamily="18" charset="0"/>
                <a:cs typeface="Calibri"/>
              </a:rPr>
              <a:t>Send the application through the NEATS portal for digital execution by the Company Signer through the NEATS portal</a:t>
            </a:r>
            <a:r>
              <a:rPr lang="en-AU" sz="2200">
                <a:latin typeface="Calibri"/>
                <a:ea typeface="Times New Roman" panose="02020603050405020304" pitchFamily="18" charset="0"/>
                <a:cs typeface="Calibri"/>
              </a:rPr>
              <a:t>, OR</a:t>
            </a:r>
            <a:endParaRPr lang="en-AU" sz="2200">
              <a:effectLst/>
              <a:latin typeface="Calibri"/>
              <a:ea typeface="Times New Roman" panose="02020603050405020304" pitchFamily="18" charset="0"/>
              <a:cs typeface="Calibri"/>
            </a:endParaRPr>
          </a:p>
          <a:p>
            <a:pPr marL="342900" indent="-342900">
              <a:buFont typeface="Symbol" panose="05050102010706020507" pitchFamily="18" charset="2"/>
              <a:buChar char=""/>
            </a:pPr>
            <a:r>
              <a:rPr lang="en-AU" sz="2200">
                <a:effectLst/>
                <a:latin typeface="Calibri"/>
                <a:ea typeface="Times New Roman" panose="02020603050405020304" pitchFamily="18" charset="0"/>
                <a:cs typeface="Calibri"/>
              </a:rPr>
              <a:t>Download a completed application for execution using wet signatures in accordance with the NOPTA Signature Factsheet. Upload the signed form (and any </a:t>
            </a:r>
            <a:r>
              <a:rPr lang="en-AU" sz="2200" err="1">
                <a:effectLst/>
                <a:latin typeface="Calibri"/>
                <a:ea typeface="Times New Roman" panose="02020603050405020304" pitchFamily="18" charset="0"/>
                <a:cs typeface="Calibri"/>
              </a:rPr>
              <a:t>PoA</a:t>
            </a:r>
            <a:r>
              <a:rPr lang="en-AU" sz="2200">
                <a:effectLst/>
                <a:latin typeface="Calibri"/>
                <a:ea typeface="Times New Roman" panose="02020603050405020304" pitchFamily="18" charset="0"/>
                <a:cs typeface="Calibri"/>
              </a:rPr>
              <a:t>) into NEATS and submit</a:t>
            </a:r>
            <a:r>
              <a:rPr lang="en-AU" sz="2200">
                <a:latin typeface="Calibri"/>
                <a:ea typeface="Times New Roman" panose="02020603050405020304" pitchFamily="18" charset="0"/>
                <a:cs typeface="Calibri"/>
              </a:rPr>
              <a:t>, OR </a:t>
            </a:r>
            <a:endParaRPr lang="en-AU" sz="2200">
              <a:effectLst/>
              <a:latin typeface="Times New Roman"/>
              <a:ea typeface="Times New Roman" panose="02020603050405020304" pitchFamily="18" charset="0"/>
            </a:endParaRPr>
          </a:p>
          <a:p>
            <a:pPr marL="342900" indent="-342900">
              <a:buFont typeface="Symbol" panose="05050102010706020507" pitchFamily="18" charset="2"/>
              <a:buChar char=""/>
            </a:pPr>
            <a:r>
              <a:rPr lang="en-AU" sz="2200">
                <a:effectLst/>
                <a:latin typeface="Calibri"/>
                <a:ea typeface="Times New Roman" panose="02020603050405020304" pitchFamily="18" charset="0"/>
                <a:cs typeface="Arial"/>
              </a:rPr>
              <a:t>Download a completed application for execution by an attorney using an external </a:t>
            </a:r>
            <a:r>
              <a:rPr lang="en-AU" sz="2200">
                <a:latin typeface="Calibri"/>
                <a:ea typeface="Times New Roman" panose="02020603050405020304" pitchFamily="18" charset="0"/>
                <a:cs typeface="Arial"/>
              </a:rPr>
              <a:t>digital </a:t>
            </a:r>
            <a:r>
              <a:rPr lang="en-AU" sz="2200">
                <a:effectLst/>
                <a:latin typeface="Calibri"/>
                <a:ea typeface="Times New Roman" panose="02020603050405020304" pitchFamily="18" charset="0"/>
                <a:cs typeface="Arial"/>
              </a:rPr>
              <a:t>signature </a:t>
            </a:r>
            <a:r>
              <a:rPr lang="en-AU" sz="2200">
                <a:latin typeface="Calibri"/>
                <a:cs typeface="Calibri"/>
              </a:rPr>
              <a:t>platform. Upload the digitally executed document (and a copy of the </a:t>
            </a:r>
            <a:r>
              <a:rPr lang="en-AU" sz="2200" err="1">
                <a:latin typeface="Calibri"/>
                <a:cs typeface="Calibri"/>
              </a:rPr>
              <a:t>PoA</a:t>
            </a:r>
            <a:r>
              <a:rPr lang="en-AU" sz="2200">
                <a:latin typeface="Calibri"/>
                <a:cs typeface="Calibri"/>
              </a:rPr>
              <a:t>) and submit through the NEATS portal, OR</a:t>
            </a:r>
          </a:p>
          <a:p>
            <a:pPr marL="342900" indent="-342900">
              <a:buFont typeface="Symbol" panose="05050102010706020507" pitchFamily="18" charset="2"/>
              <a:buChar char=""/>
            </a:pPr>
            <a:r>
              <a:rPr lang="en-AU" sz="2200">
                <a:latin typeface="Calibri"/>
                <a:cs typeface="Calibri"/>
              </a:rPr>
              <a:t>Australian companies only - following amendment of the Corporations Act to make the COVID-19 Determination permanent - Download a completed application for execution by Company Directors or Secretaries in accordance with subsection 127(1) of the Corporations Act. Upload the digitally executed document and submit through the NEATS portal. </a:t>
            </a:r>
            <a:endParaRPr lang="en-AU" sz="2200">
              <a:solidFill>
                <a:srgbClr val="FF0000"/>
              </a:solidFill>
              <a:latin typeface="Calibri"/>
              <a:cs typeface="Calibri"/>
            </a:endParaRPr>
          </a:p>
        </p:txBody>
      </p:sp>
      <p:sp>
        <p:nvSpPr>
          <p:cNvPr id="6" name="Rectangle 4">
            <a:extLst>
              <a:ext uri="{FF2B5EF4-FFF2-40B4-BE49-F238E27FC236}">
                <a16:creationId xmlns:a16="http://schemas.microsoft.com/office/drawing/2014/main" id="{3EACEE89-9AB1-45D2-90D5-A93119337C8D}"/>
              </a:ext>
            </a:extLst>
          </p:cNvPr>
          <p:cNvSpPr>
            <a:spLocks noChangeArrowheads="1"/>
          </p:cNvSpPr>
          <p:nvPr/>
        </p:nvSpPr>
        <p:spPr bwMode="auto">
          <a:xfrm>
            <a:off x="1702601" y="0"/>
            <a:ext cx="8207375" cy="188913"/>
          </a:xfrm>
          <a:prstGeom prst="rect">
            <a:avLst/>
          </a:prstGeom>
          <a:solidFill>
            <a:schemeClr val="accent5">
              <a:lumMod val="5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6" descr="NOPTA_inline">
            <a:extLst>
              <a:ext uri="{FF2B5EF4-FFF2-40B4-BE49-F238E27FC236}">
                <a16:creationId xmlns:a16="http://schemas.microsoft.com/office/drawing/2014/main" id="{2138D687-E7EA-4D31-997E-B39C7F13F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26" y="6334478"/>
            <a:ext cx="1835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7807ECEB-9BE5-4F9A-AC76-4D7D6D7D4260}"/>
              </a:ext>
            </a:extLst>
          </p:cNvPr>
          <p:cNvSpPr txBox="1">
            <a:spLocks noChangeArrowheads="1"/>
          </p:cNvSpPr>
          <p:nvPr/>
        </p:nvSpPr>
        <p:spPr bwMode="auto">
          <a:xfrm>
            <a:off x="6602413" y="6442075"/>
            <a:ext cx="4751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AU" altLang="en-US" sz="1400">
                <a:solidFill>
                  <a:srgbClr val="565751"/>
                </a:solidFill>
              </a:rPr>
              <a:t>www.nopta.gov.au</a:t>
            </a:r>
          </a:p>
        </p:txBody>
      </p:sp>
      <p:sp>
        <p:nvSpPr>
          <p:cNvPr id="10" name="Rectangle 5">
            <a:extLst>
              <a:ext uri="{FF2B5EF4-FFF2-40B4-BE49-F238E27FC236}">
                <a16:creationId xmlns:a16="http://schemas.microsoft.com/office/drawing/2014/main" id="{F0A7ABB8-88A2-4B6D-88A8-8A07D00B0782}"/>
              </a:ext>
            </a:extLst>
          </p:cNvPr>
          <p:cNvSpPr>
            <a:spLocks noChangeArrowheads="1"/>
          </p:cNvSpPr>
          <p:nvPr/>
        </p:nvSpPr>
        <p:spPr bwMode="auto">
          <a:xfrm>
            <a:off x="1702601" y="6312254"/>
            <a:ext cx="8207375" cy="7938"/>
          </a:xfrm>
          <a:prstGeom prst="rect">
            <a:avLst/>
          </a:prstGeom>
          <a:solidFill>
            <a:schemeClr val="accent5">
              <a:lumMod val="5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2DB5946B-73A7-4D26-8D55-C30563DB8D9C}"/>
              </a:ext>
            </a:extLst>
          </p:cNvPr>
          <p:cNvSpPr/>
          <p:nvPr/>
        </p:nvSpPr>
        <p:spPr>
          <a:xfrm>
            <a:off x="3757275" y="6500654"/>
            <a:ext cx="4211068" cy="246221"/>
          </a:xfrm>
          <a:prstGeom prst="rect">
            <a:avLst/>
          </a:prstGeom>
        </p:spPr>
        <p:txBody>
          <a:bodyPr wrap="square">
            <a:spAutoFit/>
          </a:bodyPr>
          <a:lstStyle/>
          <a:p>
            <a:pPr>
              <a:defRPr/>
            </a:pPr>
            <a:r>
              <a:rPr lang="en-AU" altLang="en-US" sz="1000">
                <a:solidFill>
                  <a:schemeClr val="tx1">
                    <a:lumMod val="50000"/>
                    <a:lumOff val="50000"/>
                  </a:schemeClr>
                </a:solidFill>
              </a:rPr>
              <a:t>Not for distribution or reproduction without the express consent of NOPTA</a:t>
            </a:r>
          </a:p>
        </p:txBody>
      </p:sp>
    </p:spTree>
    <p:extLst>
      <p:ext uri="{BB962C8B-B14F-4D97-AF65-F5344CB8AC3E}">
        <p14:creationId xmlns:p14="http://schemas.microsoft.com/office/powerpoint/2010/main" val="1474122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NOPTA Base Document" ma:contentTypeID="0x01010063547D135F865547B104B3688A6EB0DB00FC2B5B44F2ED8B4C81F61592793356D0" ma:contentTypeVersion="2562" ma:contentTypeDescription="Create a new document." ma:contentTypeScope="" ma:versionID="48dc6cf78ef03622f899562f21771273">
  <xsd:schema xmlns:xsd="http://www.w3.org/2001/XMLSchema" xmlns:xs="http://www.w3.org/2001/XMLSchema" xmlns:p="http://schemas.microsoft.com/office/2006/metadata/properties" xmlns:ns1="http://schemas.microsoft.com/sharepoint/v3" xmlns:ns2="7012054d-3a07-4b40-940b-a148fc76e5c4" xmlns:ns3="9a18369b-1be6-4faf-a136-7fdcccf456ab" xmlns:ns4="d3adaba2-7056-4319-8aa9-db4ae20ea349" xmlns:ns5="http://schemas.microsoft.com/sharepoint/v4" targetNamespace="http://schemas.microsoft.com/office/2006/metadata/properties" ma:root="true" ma:fieldsID="5b746e6ff0f1efea283d5139af3ce2cc" ns1:_="" ns2:_="" ns3:_="" ns4:_="" ns5:_="">
    <xsd:import namespace="http://schemas.microsoft.com/sharepoint/v3"/>
    <xsd:import namespace="7012054d-3a07-4b40-940b-a148fc76e5c4"/>
    <xsd:import namespace="9a18369b-1be6-4faf-a136-7fdcccf456ab"/>
    <xsd:import namespace="d3adaba2-7056-4319-8aa9-db4ae20ea349"/>
    <xsd:import namespace="http://schemas.microsoft.com/sharepoint/v4"/>
    <xsd:element name="properties">
      <xsd:complexType>
        <xsd:sequence>
          <xsd:element name="documentManagement">
            <xsd:complexType>
              <xsd:all>
                <xsd:element ref="ns2:AGRkMSDescription" minOccurs="0"/>
                <xsd:element ref="ns2:SecurityClassification"/>
                <xsd:element ref="ns2:RightsType"/>
                <xsd:element ref="ns2:RightsStatus" minOccurs="0"/>
                <xsd:element ref="ns2:TaxCatchAllLabel" minOccurs="0"/>
                <xsd:element ref="ns2:TaxKeywordTaxHTField" minOccurs="0"/>
                <xsd:element ref="ns2:Team_Note" minOccurs="0"/>
                <xsd:element ref="ns2:TaxCatchAll" minOccurs="0"/>
                <xsd:element ref="ns2:BusinessFunction_Note" minOccurs="0"/>
                <xsd:element ref="ns2:DocumentType_Note" minOccurs="0"/>
                <xsd:element ref="ns2:pfcb0be319e247388db2251ff9d23f72" minOccurs="0"/>
                <xsd:element ref="ns2:g91dc4f691a04421b1edf463601fabf6" minOccurs="0"/>
                <xsd:element ref="ns2:_dlc_DocId" minOccurs="0"/>
                <xsd:element ref="ns2:_dlc_DocIdUrl" minOccurs="0"/>
                <xsd:element ref="ns2:_dlc_DocIdPersistId" minOccurs="0"/>
                <xsd:element ref="ns2:Titles_Note" minOccurs="0"/>
                <xsd:element ref="ns2:Jurisdiction" minOccurs="0"/>
                <xsd:element ref="ns2:CaveatText"/>
                <xsd:element ref="ns2:CaveatCategory"/>
                <xsd:element ref="ns2:RightsStatement" minOccurs="0"/>
                <xsd:element ref="ns2:AGRkMSCategory"/>
                <xsd:element ref="ns2:AGRkMSLanguage"/>
                <xsd:element ref="ns2:JurisdictionalCoverage" minOccurs="0"/>
                <xsd:element ref="ns2:TemporalCoverage" minOccurs="0"/>
                <xsd:element ref="ns2:SpatialCoverage" minOccurs="0"/>
                <xsd:element ref="ns2:KeywordID" minOccurs="0"/>
                <xsd:element ref="ns2:KeywordScheme" minOccurs="0"/>
                <xsd:element ref="ns2:KeywordSchemeType" minOccurs="0"/>
                <xsd:element ref="ns2:FormatName" minOccurs="0"/>
                <xsd:element ref="ns2:FormatVersion" minOccurs="0"/>
                <xsd:element ref="ns2:CreatingApplicationName" minOccurs="0"/>
                <xsd:element ref="ns2:CreatingApplicationVersion" minOccurs="0"/>
                <xsd:element ref="ns2:FormatRegistry" minOccurs="0"/>
                <xsd:element ref="ns2:Quantity" minOccurs="0"/>
                <xsd:element ref="ns2:Units" minOccurs="0"/>
                <xsd:element ref="ns2:Medium" minOccurs="0"/>
                <xsd:element ref="ns2:HashFunctionName"/>
                <xsd:element ref="ns2:MessageDigest" minOccurs="0"/>
                <xsd:element ref="ns2:RecordKeywords" minOccurs="0"/>
                <xsd:element ref="ns2:DateRangeStart" minOccurs="0"/>
                <xsd:element ref="ns2:DateRangeEnd" minOccurs="0"/>
                <xsd:element ref="ns2:DocumentForm" minOccurs="0"/>
                <xsd:element ref="ns2:Entity" minOccurs="0"/>
                <xsd:element ref="ns2:Identifier" minOccurs="0"/>
                <xsd:element ref="ns2:Precedence" minOccurs="0"/>
                <xsd:element ref="ns2:RecordContact" minOccurs="0"/>
                <xsd:element ref="ns2:RecordContactDetails" minOccurs="0"/>
                <xsd:element ref="ns2:RecordExtent" minOccurs="0"/>
                <xsd:element ref="ns2:RecordExtentUnits" minOccurs="0"/>
                <xsd:element ref="ns2:RecordLocation" minOccurs="0"/>
                <xsd:element ref="ns2:NameScheme" minOccurs="0"/>
                <xsd:element ref="ns2:IdentifierScheme" minOccurs="0"/>
                <xsd:element ref="ns2:m3f2ca6b2c9a4802967adedbb4af06ae" minOccurs="0"/>
                <xsd:element ref="ns2:OfNationalSignificance"/>
                <xsd:element ref="ns1:DocumentSetDescription" minOccurs="0"/>
                <xsd:element ref="ns3:MediaServiceMetadata" minOccurs="0"/>
                <xsd:element ref="ns3:MediaServiceFastMetadata" minOccurs="0"/>
                <xsd:element ref="ns4:SharedWithUsers" minOccurs="0"/>
                <xsd:element ref="ns4:SharedWithDetails" minOccurs="0"/>
                <xsd:element ref="ns5:IconOverlay"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71"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12054d-3a07-4b40-940b-a148fc76e5c4" elementFormDefault="qualified">
    <xsd:import namespace="http://schemas.microsoft.com/office/2006/documentManagement/types"/>
    <xsd:import namespace="http://schemas.microsoft.com/office/infopath/2007/PartnerControls"/>
    <xsd:element name="AGRkMSDescription" ma:index="3" nillable="true" ma:displayName="Description" ma:internalName="AGRkMSDescription" ma:readOnly="false">
      <xsd:simpleType>
        <xsd:restriction base="dms:Note">
          <xsd:maxLength value="255"/>
        </xsd:restriction>
      </xsd:simpleType>
    </xsd:element>
    <xsd:element name="SecurityClassification" ma:index="9" ma:displayName="Security Classification" ma:default="OFFICIAL: Sensitive" ma:format="Dropdown" ma:internalName="SecurityClassification" ma:readOnly="false">
      <xsd:simpleType>
        <xsd:restriction base="dms:Choice">
          <xsd:enumeration value="UNOFFICIAL"/>
          <xsd:enumeration value="OFFICIAL"/>
          <xsd:enumeration value="OFFICIAL: Sensitive"/>
        </xsd:restriction>
      </xsd:simpleType>
    </xsd:element>
    <xsd:element name="RightsType" ma:index="10" ma:displayName="Rights Type" ma:default="Use Permission" ma:format="Dropdown" ma:internalName="RightsType" ma:readOnly="false">
      <xsd:simpleType>
        <xsd:restriction base="dms:Choice">
          <xsd:enumeration value="Archival Access"/>
          <xsd:enumeration value="Authorised Public Access"/>
          <xsd:enumeration value="Copyright"/>
          <xsd:enumeration value="Disclaimer"/>
          <xsd:enumeration value="Embargo"/>
          <xsd:enumeration value="FOI"/>
          <xsd:enumeration value="Intellectual Property"/>
          <xsd:enumeration value="Legal Privilege"/>
          <xsd:enumeration value="Legislative Secrecy"/>
          <xsd:enumeration value="Personal Privacy"/>
          <xsd:enumeration value="Use Permission"/>
        </xsd:restriction>
      </xsd:simpleType>
    </xsd:element>
    <xsd:element name="RightsStatus" ma:index="11" nillable="true" ma:displayName="Rights Status" ma:default="Open" ma:format="Dropdown" ma:hidden="true" ma:internalName="RightsStatus" ma:readOnly="false">
      <xsd:simpleType>
        <xsd:restriction base="dms:Choice">
          <xsd:enumeration value="Open"/>
          <xsd:enumeration value="Open with Exemptions"/>
          <xsd:enumeration value="Closed"/>
          <xsd:enumeration value="May be Released Under FOI"/>
          <xsd:enumeration value="Not for Release"/>
          <xsd:enumeration value="FOI"/>
          <xsd:enumeration value="May be Published"/>
          <xsd:enumeration value="Limited Release"/>
          <xsd:enumeration value="Published"/>
        </xsd:restriction>
      </xsd:simpleType>
    </xsd:element>
    <xsd:element name="TaxCatchAllLabel" ma:index="13" nillable="true" ma:displayName="Taxonomy Catch All Column1" ma:hidden="true" ma:list="{6409ff59-da27-43b9-9466-eca8795ec41c}" ma:internalName="TaxCatchAllLabel" ma:readOnly="true" ma:showField="CatchAllDataLabel" ma:web="7012054d-3a07-4b40-940b-a148fc76e5c4">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readOnly="false" ma:fieldId="{23f27201-bee3-471e-b2e7-b64fd8b7ca38}" ma:taxonomyMulti="true" ma:sspId="bce47a14-5049-44f5-9725-de9c3b17a93b" ma:termSetId="00000000-0000-0000-0000-000000000000" ma:anchorId="00000000-0000-0000-0000-000000000000" ma:open="true" ma:isKeyword="true">
      <xsd:complexType>
        <xsd:sequence>
          <xsd:element ref="pc:Terms" minOccurs="0" maxOccurs="1"/>
        </xsd:sequence>
      </xsd:complexType>
    </xsd:element>
    <xsd:element name="Team_Note" ma:index="18" nillable="true" ma:taxonomy="true" ma:internalName="Team_Note" ma:taxonomyFieldName="Team" ma:displayName="Team" ma:readOnly="false" ma:default="-1;#Information and Communications Technology|31405c71-2cb6-4769-bd42-535104d83c80" ma:fieldId="{ffcfccb1-4c47-4d58-b2df-6c0b84387c6a}" ma:sspId="bce47a14-5049-44f5-9725-de9c3b17a93b" ma:termSetId="e9f09cd7-4608-4f5c-8067-70e51caf957b"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6409ff59-da27-43b9-9466-eca8795ec41c}" ma:internalName="TaxCatchAll" ma:readOnly="false" ma:showField="CatchAllData" ma:web="7012054d-3a07-4b40-940b-a148fc76e5c4">
      <xsd:complexType>
        <xsd:complexContent>
          <xsd:extension base="dms:MultiChoiceLookup">
            <xsd:sequence>
              <xsd:element name="Value" type="dms:Lookup" maxOccurs="unbounded" minOccurs="0" nillable="true"/>
            </xsd:sequence>
          </xsd:extension>
        </xsd:complexContent>
      </xsd:complexType>
    </xsd:element>
    <xsd:element name="BusinessFunction_Note" ma:index="20" ma:taxonomy="true" ma:internalName="BusinessFunction_Note" ma:taxonomyFieldName="BusinessFunction" ma:displayName="Business Function" ma:readOnly="false" ma:default="" ma:fieldId="{959dd842-3424-40db-9a11-e62432e4b565}" ma:sspId="bce47a14-5049-44f5-9725-de9c3b17a93b" ma:termSetId="e204d62f-d264-43c4-8e63-421b70a2954d" ma:anchorId="00000000-0000-0000-0000-000000000000" ma:open="false" ma:isKeyword="false">
      <xsd:complexType>
        <xsd:sequence>
          <xsd:element ref="pc:Terms" minOccurs="0" maxOccurs="1"/>
        </xsd:sequence>
      </xsd:complexType>
    </xsd:element>
    <xsd:element name="DocumentType_Note" ma:index="22" nillable="true" ma:taxonomy="true" ma:internalName="DocumentType_Note" ma:taxonomyFieldName="DocumentType" ma:displayName="Document Type" ma:readOnly="false" ma:fieldId="{d7e9db9a-de6b-4b6b-9730-7a48bbc6c396}" ma:sspId="bce47a14-5049-44f5-9725-de9c3b17a93b" ma:termSetId="333c4037-fbfd-4298-be21-e3183fae6b8e" ma:anchorId="00000000-0000-0000-0000-000000000000" ma:open="false" ma:isKeyword="false">
      <xsd:complexType>
        <xsd:sequence>
          <xsd:element ref="pc:Terms" minOccurs="0" maxOccurs="1"/>
        </xsd:sequence>
      </xsd:complexType>
    </xsd:element>
    <xsd:element name="pfcb0be319e247388db2251ff9d23f72" ma:index="24" nillable="true" ma:taxonomy="true" ma:internalName="pfcb0be319e247388db2251ff9d23f72" ma:taxonomyFieldName="Title_x0020_Type" ma:displayName="Title Type" ma:readOnly="false" ma:fieldId="{9fcb0be3-19e2-4738-8db2-251ff9d23f72}" ma:sspId="bce47a14-5049-44f5-9725-de9c3b17a93b" ma:termSetId="e204d62f-d264-43c4-8e63-421b70a2954d" ma:anchorId="286f6102-6be4-40f5-8b73-32f93e1dd849" ma:open="false" ma:isKeyword="false">
      <xsd:complexType>
        <xsd:sequence>
          <xsd:element ref="pc:Terms" minOccurs="0" maxOccurs="1"/>
        </xsd:sequence>
      </xsd:complexType>
    </xsd:element>
    <xsd:element name="g91dc4f691a04421b1edf463601fabf6" ma:index="26" nillable="true" ma:taxonomy="true" ma:internalName="g91dc4f691a04421b1edf463601fabf6" ma:taxonomyFieldName="Offshore_x0020_Region" ma:displayName="Offshore Region" ma:readOnly="false" ma:fieldId="{091dc4f6-91a0-4421-b1ed-f463601fabf6}" ma:sspId="bce47a14-5049-44f5-9725-de9c3b17a93b" ma:termSetId="99cd5c32-502d-4aba-9558-a497c5e865e4" ma:anchorId="00000000-0000-0000-0000-000000000000" ma:open="false" ma:isKeyword="false">
      <xsd:complexType>
        <xsd:sequence>
          <xsd:element ref="pc:Terms" minOccurs="0" maxOccurs="1"/>
        </xsd:sequence>
      </xsd:complexType>
    </xsd:element>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false">
      <xsd:simpleType>
        <xsd:restriction base="dms:Boolean"/>
      </xsd:simpleType>
    </xsd:element>
    <xsd:element name="Titles_Note" ma:index="30" nillable="true" ma:taxonomy="true" ma:internalName="Titles_Note" ma:taxonomyFieldName="Titles" ma:displayName="Titles" ma:readOnly="false" ma:fieldId="{97b812e5-e380-4ca1-b625-eb849df8b920}" ma:taxonomyMulti="true" ma:sspId="bce47a14-5049-44f5-9725-de9c3b17a93b" ma:termSetId="a0720935-c824-4aaf-b152-24826a10ab35" ma:anchorId="00000000-0000-0000-0000-000000000000" ma:open="false" ma:isKeyword="false">
      <xsd:complexType>
        <xsd:sequence>
          <xsd:element ref="pc:Terms" minOccurs="0" maxOccurs="1"/>
        </xsd:sequence>
      </xsd:complexType>
    </xsd:element>
    <xsd:element name="Jurisdiction" ma:index="31" nillable="true" ma:displayName="Jurisdiction" ma:default="AU" ma:hidden="true" ma:internalName="Jurisdiction" ma:readOnly="false">
      <xsd:complexType>
        <xsd:complexContent>
          <xsd:extension base="dms:MultiChoice">
            <xsd:sequence>
              <xsd:element name="Value" maxOccurs="unbounded" minOccurs="0" nillable="true">
                <xsd:simpleType>
                  <xsd:restriction base="dms:Choice">
                    <xsd:enumeration value="AU"/>
                    <xsd:enumeration value="AAT"/>
                    <xsd:enumeration value="ACT"/>
                    <xsd:enumeration value="IOT"/>
                    <xsd:enumeration value="NSW"/>
                    <xsd:enumeration value="NI"/>
                    <xsd:enumeration value="NT"/>
                    <xsd:enumeration value="QLD"/>
                    <xsd:enumeration value="SA"/>
                    <xsd:enumeration value="TAS"/>
                    <xsd:enumeration value="VIC"/>
                    <xsd:enumeration value="WA"/>
                    <xsd:enumeration value="O"/>
                  </xsd:restriction>
                </xsd:simpleType>
              </xsd:element>
            </xsd:sequence>
          </xsd:extension>
        </xsd:complexContent>
      </xsd:complexType>
    </xsd:element>
    <xsd:element name="CaveatText" ma:index="32" ma:displayName="Caveat Text" ma:default="PSPF" ma:hidden="true" ma:internalName="CaveatText" ma:readOnly="false">
      <xsd:simpleType>
        <xsd:restriction base="dms:Text"/>
      </xsd:simpleType>
    </xsd:element>
    <xsd:element name="CaveatCategory" ma:index="33" ma:displayName="Caveat Category" ma:default="DLM: For Official Use Only" ma:hidden="true" ma:internalName="CaveatCategory" ma:readOnly="false">
      <xsd:simpleType>
        <xsd:restriction base="dms:Text"/>
      </xsd:simpleType>
    </xsd:element>
    <xsd:element name="RightsStatement" ma:index="34" nillable="true" ma:displayName="Rights Statement" ma:default="NOPTA Members Only" ma:hidden="true" ma:internalName="RightsStatement" ma:readOnly="false">
      <xsd:simpleType>
        <xsd:restriction base="dms:Note"/>
      </xsd:simpleType>
    </xsd:element>
    <xsd:element name="AGRkMSCategory" ma:index="35" ma:displayName="Category" ma:default="Item" ma:format="Dropdown" ma:hidden="true" ma:internalName="AGRkMSCategory" ma:readOnly="false">
      <xsd:simpleType>
        <xsd:restriction base="dms:Choice">
          <xsd:enumeration value="Archives"/>
          <xsd:enumeration value="Archive"/>
          <xsd:enumeration value="Series"/>
          <xsd:enumeration value="File"/>
          <xsd:enumeration value="Transaction Sequence"/>
          <xsd:enumeration value="Item"/>
        </xsd:restriction>
      </xsd:simpleType>
    </xsd:element>
    <xsd:element name="AGRkMSLanguage" ma:index="36" ma:displayName="AGRkMS Language" ma:default="en-au" ma:hidden="true" ma:internalName="AGRkMSLanguage" ma:readOnly="false">
      <xsd:simpleType>
        <xsd:restriction base="dms:Text"/>
      </xsd:simpleType>
    </xsd:element>
    <xsd:element name="JurisdictionalCoverage" ma:index="37" nillable="true" ma:displayName="Jurisdictional Coverage" ma:default="Commonwealth of Australia (AU)" ma:hidden="true" ma:internalName="JurisdictionalCoverage" ma:readOnly="false">
      <xsd:complexType>
        <xsd:complexContent>
          <xsd:extension base="dms:MultiChoice">
            <xsd:sequence>
              <xsd:element name="Value" maxOccurs="unbounded" minOccurs="0" nillable="true">
                <xsd:simpleType>
                  <xsd:restriction base="dms:Choice">
                    <xsd:enumeration value="Commonwealth of Australia (AU)"/>
                    <xsd:enumeration value="Australian Antarctic Territory (AAT)"/>
                    <xsd:enumeration value="Indian Ocean Territories (IOT)"/>
                    <xsd:enumeration value="Norfolk Island (NI)"/>
                    <xsd:enumeration value="Other (O)"/>
                  </xsd:restriction>
                </xsd:simpleType>
              </xsd:element>
            </xsd:sequence>
          </xsd:extension>
        </xsd:complexContent>
      </xsd:complexType>
    </xsd:element>
    <xsd:element name="TemporalCoverage" ma:index="38" nillable="true" ma:displayName="Temporal Coverage" ma:hidden="true" ma:internalName="TemporalCoverage" ma:readOnly="false">
      <xsd:simpleType>
        <xsd:restriction base="dms:Text"/>
      </xsd:simpleType>
    </xsd:element>
    <xsd:element name="SpatialCoverage" ma:index="39" nillable="true" ma:displayName="Spatial Coverage" ma:default="Commonwealth of Australia" ma:hidden="true" ma:internalName="SpatialCoverage" ma:readOnly="false">
      <xsd:simpleType>
        <xsd:restriction base="dms:Text"/>
      </xsd:simpleType>
    </xsd:element>
    <xsd:element name="KeywordID" ma:index="40" nillable="true" ma:displayName="Keyword ID" ma:hidden="true" ma:internalName="KeywordID" ma:readOnly="false">
      <xsd:simpleType>
        <xsd:restriction base="dms:Text"/>
      </xsd:simpleType>
    </xsd:element>
    <xsd:element name="KeywordScheme" ma:index="41" nillable="true" ma:displayName="Keyword Scheme" ma:hidden="true" ma:internalName="KeywordScheme" ma:readOnly="false">
      <xsd:simpleType>
        <xsd:restriction base="dms:Text"/>
      </xsd:simpleType>
    </xsd:element>
    <xsd:element name="KeywordSchemeType" ma:index="42" nillable="true" ma:displayName="Keyword Scheme Type" ma:hidden="true" ma:internalName="KeywordSchemeType" ma:readOnly="false">
      <xsd:simpleType>
        <xsd:restriction base="dms:Text"/>
      </xsd:simpleType>
    </xsd:element>
    <xsd:element name="FormatName" ma:index="43" nillable="true" ma:displayName="Format Name" ma:default="Word" ma:hidden="true" ma:internalName="FormatName" ma:readOnly="false">
      <xsd:simpleType>
        <xsd:restriction base="dms:Text"/>
      </xsd:simpleType>
    </xsd:element>
    <xsd:element name="FormatVersion" ma:index="44" nillable="true" ma:displayName="Format Version" ma:default="2013" ma:hidden="true" ma:internalName="FormatVersion" ma:readOnly="false">
      <xsd:simpleType>
        <xsd:restriction base="dms:Text"/>
      </xsd:simpleType>
    </xsd:element>
    <xsd:element name="CreatingApplicationName" ma:index="45" nillable="true" ma:displayName="Creating Application Name" ma:default="Microsoft Word" ma:hidden="true" ma:internalName="CreatingApplicationName" ma:readOnly="false">
      <xsd:simpleType>
        <xsd:restriction base="dms:Text"/>
      </xsd:simpleType>
    </xsd:element>
    <xsd:element name="CreatingApplicationVersion" ma:index="46" nillable="true" ma:displayName="Creating Application Version" ma:default="2013" ma:hidden="true" ma:internalName="CreatingApplicationVersion" ma:readOnly="false">
      <xsd:simpleType>
        <xsd:restriction base="dms:Text"/>
      </xsd:simpleType>
    </xsd:element>
    <xsd:element name="FormatRegistry" ma:index="47" nillable="true" ma:displayName="Format Registry" ma:default="System generated" ma:hidden="true" ma:internalName="FormatRegistry" ma:readOnly="false">
      <xsd:simpleType>
        <xsd:restriction base="dms:Text"/>
      </xsd:simpleType>
    </xsd:element>
    <xsd:element name="Quantity" ma:index="48" nillable="true" ma:displayName="Quantity" ma:hidden="true" ma:internalName="Quantity" ma:readOnly="false">
      <xsd:simpleType>
        <xsd:restriction base="dms:Text"/>
      </xsd:simpleType>
    </xsd:element>
    <xsd:element name="Units" ma:index="49" nillable="true" ma:displayName="Units" ma:default="KB" ma:format="Dropdown" ma:hidden="true" ma:internalName="Units" ma:readOnly="false">
      <xsd:simpleType>
        <xsd:restriction base="dms:Choice">
          <xsd:enumeration value="B"/>
          <xsd:enumeration value="KB"/>
          <xsd:enumeration value="MB"/>
          <xsd:enumeration value="GB"/>
          <xsd:enumeration value="TB"/>
          <xsd:enumeration value="PB"/>
          <xsd:enumeration value="EB"/>
          <xsd:enumeration value="ZB"/>
          <xsd:enumeration value="YB"/>
          <xsd:enumeration value="CM"/>
        </xsd:restriction>
      </xsd:simpleType>
    </xsd:element>
    <xsd:element name="Medium" ma:index="50" nillable="true" ma:displayName="Medium" ma:default="Digital File" ma:hidden="true" ma:internalName="Medium" ma:readOnly="false">
      <xsd:simpleType>
        <xsd:restriction base="dms:Text"/>
      </xsd:simpleType>
    </xsd:element>
    <xsd:element name="HashFunctionName" ma:index="51" ma:displayName="Hash Function Name" ma:default="MD5" ma:hidden="true" ma:internalName="HashFunctionName" ma:readOnly="false">
      <xsd:simpleType>
        <xsd:restriction base="dms:Text"/>
      </xsd:simpleType>
    </xsd:element>
    <xsd:element name="MessageDigest" ma:index="52" nillable="true" ma:displayName="Message Digest" ma:hidden="true" ma:internalName="MessageDigest" ma:readOnly="false">
      <xsd:simpleType>
        <xsd:restriction base="dms:Text"/>
      </xsd:simpleType>
    </xsd:element>
    <xsd:element name="RecordKeywords" ma:index="53" nillable="true" ma:displayName="Record Keywords" ma:hidden="true" ma:internalName="RecordKeywords" ma:readOnly="false">
      <xsd:simpleType>
        <xsd:restriction base="dms:Text"/>
      </xsd:simpleType>
    </xsd:element>
    <xsd:element name="DateRangeStart" ma:index="54" nillable="true" ma:displayName="Date Range - Start Date" ma:format="DateOnly" ma:hidden="true" ma:internalName="DateRangeStart" ma:readOnly="false">
      <xsd:simpleType>
        <xsd:restriction base="dms:DateTime"/>
      </xsd:simpleType>
    </xsd:element>
    <xsd:element name="DateRangeEnd" ma:index="55" nillable="true" ma:displayName="Date Range - End Date" ma:format="DateOnly" ma:hidden="true" ma:internalName="DateRangeEnd" ma:readOnly="false">
      <xsd:simpleType>
        <xsd:restriction base="dms:DateTime"/>
      </xsd:simpleType>
    </xsd:element>
    <xsd:element name="DocumentForm" ma:index="56" nillable="true" ma:displayName="Document Form" ma:hidden="true" ma:internalName="DocumentForm" ma:readOnly="false">
      <xsd:simpleType>
        <xsd:restriction base="dms:Text"/>
      </xsd:simpleType>
    </xsd:element>
    <xsd:element name="Entity" ma:index="57" nillable="true" ma:displayName="Entity" ma:format="Dropdown" ma:hidden="true" ma:internalName="Entity" ma:readOnly="false">
      <xsd:simpleType>
        <xsd:restriction base="dms:Choice">
          <xsd:enumeration value="Agent"/>
          <xsd:enumeration value="Business"/>
          <xsd:enumeration value="Mandate"/>
          <xsd:enumeration value="Record"/>
          <xsd:enumeration value="Relationship"/>
        </xsd:restriction>
      </xsd:simpleType>
    </xsd:element>
    <xsd:element name="Identifier" ma:index="58" nillable="true" ma:displayName="Identifier" ma:decimals="0" ma:default="0" ma:hidden="true" ma:internalName="Identifier" ma:readOnly="false" ma:percentage="FALSE">
      <xsd:simpleType>
        <xsd:restriction base="dms:Number"/>
      </xsd:simpleType>
    </xsd:element>
    <xsd:element name="Precedence" ma:index="59" nillable="true" ma:displayName="Precedence" ma:hidden="true" ma:internalName="Precedence" ma:readOnly="false">
      <xsd:simpleType>
        <xsd:restriction base="dms:Text"/>
      </xsd:simpleType>
    </xsd:element>
    <xsd:element name="RecordContact" ma:index="60" nillable="true" ma:displayName="Record Contact" ma:hidden="true" ma:SearchPeopleOnly="false" ma:SharePointGroup="0" ma:internalName="Record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cordContactDetails" ma:index="61" nillable="true" ma:displayName="Record Contact Details" ma:hidden="true" ma:internalName="RecordContactDetails" ma:readOnly="false">
      <xsd:simpleType>
        <xsd:restriction base="dms:Text"/>
      </xsd:simpleType>
    </xsd:element>
    <xsd:element name="RecordExtent" ma:index="62" nillable="true" ma:displayName="Record Extent" ma:hidden="true" ma:internalName="RecordExtent" ma:readOnly="false">
      <xsd:simpleType>
        <xsd:restriction base="dms:Text"/>
      </xsd:simpleType>
    </xsd:element>
    <xsd:element name="RecordExtentUnits" ma:index="63" nillable="true" ma:displayName="Record Extent Units" ma:hidden="true" ma:internalName="RecordExtentUnits" ma:readOnly="false">
      <xsd:simpleType>
        <xsd:restriction base="dms:Text"/>
      </xsd:simpleType>
    </xsd:element>
    <xsd:element name="RecordLocation" ma:index="64" nillable="true" ma:displayName="Record Location" ma:hidden="true" ma:internalName="RecordLocation" ma:readOnly="false">
      <xsd:simpleType>
        <xsd:restriction base="dms:Text"/>
      </xsd:simpleType>
    </xsd:element>
    <xsd:element name="NameScheme" ma:index="65" nillable="true" ma:displayName="Name Scheme" ma:hidden="true" ma:internalName="NameScheme" ma:readOnly="false">
      <xsd:simpleType>
        <xsd:restriction base="dms:Text"/>
      </xsd:simpleType>
    </xsd:element>
    <xsd:element name="IdentifierScheme" ma:index="66" nillable="true" ma:displayName="Identifier Scheme" ma:default="RecordPoint" ma:hidden="true" ma:internalName="IdentifierScheme" ma:readOnly="false">
      <xsd:simpleType>
        <xsd:restriction base="dms:Text"/>
      </xsd:simpleType>
    </xsd:element>
    <xsd:element name="m3f2ca6b2c9a4802967adedbb4af06ae" ma:index="67" nillable="true" ma:taxonomy="true" ma:internalName="m3f2ca6b2c9a4802967adedbb4af06ae" ma:taxonomyFieldName="Application_x0020_Library" ma:displayName="Application Library" ma:readOnly="false" ma:fieldId="{63f2ca6b-2c9a-4802-967a-dedbb4af06ae}" ma:sspId="bce47a14-5049-44f5-9725-de9c3b17a93b" ma:termSetId="55c24099-0a67-4aa1-976f-bac0dc13e218" ma:anchorId="00000000-0000-0000-0000-000000000000" ma:open="false" ma:isKeyword="false">
      <xsd:complexType>
        <xsd:sequence>
          <xsd:element ref="pc:Terms" minOccurs="0" maxOccurs="1"/>
        </xsd:sequence>
      </xsd:complexType>
    </xsd:element>
    <xsd:element name="OfNationalSignificance" ma:index="70" ma:displayName="Of National Significance" ma:default="No" ma:format="Dropdown" ma:internalName="Of_x0020_National_x0020_Significance"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9a18369b-1be6-4faf-a136-7fdcccf456ab" elementFormDefault="qualified">
    <xsd:import namespace="http://schemas.microsoft.com/office/2006/documentManagement/types"/>
    <xsd:import namespace="http://schemas.microsoft.com/office/infopath/2007/PartnerControls"/>
    <xsd:element name="MediaServiceMetadata" ma:index="72" nillable="true" ma:displayName="MediaServiceMetadata" ma:hidden="true" ma:internalName="MediaServiceMetadata" ma:readOnly="true">
      <xsd:simpleType>
        <xsd:restriction base="dms:Note"/>
      </xsd:simpleType>
    </xsd:element>
    <xsd:element name="MediaServiceFastMetadata" ma:index="73" nillable="true" ma:displayName="MediaServiceFastMetadata" ma:hidden="true" ma:internalName="MediaServiceFastMetadata" ma:readOnly="true">
      <xsd:simpleType>
        <xsd:restriction base="dms:Note"/>
      </xsd:simpleType>
    </xsd:element>
    <xsd:element name="MediaServiceAutoTags" ma:index="77" nillable="true" ma:displayName="Tags" ma:internalName="MediaServiceAutoTags" ma:readOnly="true">
      <xsd:simpleType>
        <xsd:restriction base="dms:Text"/>
      </xsd:simpleType>
    </xsd:element>
    <xsd:element name="MediaServiceOCR" ma:index="78" nillable="true" ma:displayName="Extracted Text" ma:internalName="MediaServiceOCR" ma:readOnly="true">
      <xsd:simpleType>
        <xsd:restriction base="dms:Note">
          <xsd:maxLength value="255"/>
        </xsd:restriction>
      </xsd:simpleType>
    </xsd:element>
    <xsd:element name="MediaServiceAutoKeyPoints" ma:index="79" nillable="true" ma:displayName="MediaServiceAutoKeyPoints" ma:hidden="true" ma:internalName="MediaServiceAutoKeyPoints" ma:readOnly="true">
      <xsd:simpleType>
        <xsd:restriction base="dms:Note"/>
      </xsd:simpleType>
    </xsd:element>
    <xsd:element name="MediaServiceKeyPoints" ma:index="80" nillable="true" ma:displayName="KeyPoints" ma:internalName="MediaServiceKeyPoints" ma:readOnly="true">
      <xsd:simpleType>
        <xsd:restriction base="dms:Note">
          <xsd:maxLength value="255"/>
        </xsd:restriction>
      </xsd:simpleType>
    </xsd:element>
    <xsd:element name="MediaServiceGenerationTime" ma:index="81" nillable="true" ma:displayName="MediaServiceGenerationTime" ma:hidden="true" ma:internalName="MediaServiceGenerationTime" ma:readOnly="true">
      <xsd:simpleType>
        <xsd:restriction base="dms:Text"/>
      </xsd:simpleType>
    </xsd:element>
    <xsd:element name="MediaServiceEventHashCode" ma:index="8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adaba2-7056-4319-8aa9-db4ae20ea349" elementFormDefault="qualified">
    <xsd:import namespace="http://schemas.microsoft.com/office/2006/documentManagement/types"/>
    <xsd:import namespace="http://schemas.microsoft.com/office/infopath/2007/PartnerControls"/>
    <xsd:element name="SharedWithUsers" ma:index="7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7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2" ma:displayName="Title"/>
        <xsd:element ref="dc:subject" minOccurs="0" maxOccurs="1"/>
        <xsd:element ref="dc:description" minOccurs="0" maxOccurs="1" ma:index="69"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SharedWithUsers xmlns="d3adaba2-7056-4319-8aa9-db4ae20ea349">
      <UserInfo>
        <DisplayName>Jo Bell</DisplayName>
        <AccountId>33</AccountId>
        <AccountType/>
      </UserInfo>
      <UserInfo>
        <DisplayName>Rachel Fry</DisplayName>
        <AccountId>55</AccountId>
        <AccountType/>
      </UserInfo>
      <UserInfo>
        <DisplayName>Richelle Pasin</DisplayName>
        <AccountId>59</AccountId>
        <AccountType/>
      </UserInfo>
      <UserInfo>
        <DisplayName>Anne Seghezzi</DisplayName>
        <AccountId>31</AccountId>
        <AccountType/>
      </UserInfo>
    </SharedWithUsers>
    <BusinessFunction_Note xmlns="7012054d-3a07-4b40-940b-a148fc76e5c4">
      <Terms xmlns="http://schemas.microsoft.com/office/infopath/2007/PartnerControls">
        <TermInfo xmlns="http://schemas.microsoft.com/office/infopath/2007/PartnerControls">
          <TermName xmlns="http://schemas.microsoft.com/office/infopath/2007/PartnerControls">Software and Application Development</TermName>
          <TermId xmlns="http://schemas.microsoft.com/office/infopath/2007/PartnerControls">d1b2f918-eb33-490d-b5d9-6274cc9809f5</TermId>
        </TermInfo>
      </Terms>
    </BusinessFunction_Note>
    <CaveatCategory xmlns="7012054d-3a07-4b40-940b-a148fc76e5c4">DLM: For Official Use Only</CaveatCategory>
    <FormatVersion xmlns="7012054d-3a07-4b40-940b-a148fc76e5c4">2013</FormatVersion>
    <RecordKeywords xmlns="7012054d-3a07-4b40-940b-a148fc76e5c4" xsi:nil="true"/>
    <RightsStatement xmlns="7012054d-3a07-4b40-940b-a148fc76e5c4">NOPTA Members Only</RightsStatement>
    <CreatingApplicationVersion xmlns="7012054d-3a07-4b40-940b-a148fc76e5c4">2013</CreatingApplicationVersion>
    <DateRangeEnd xmlns="7012054d-3a07-4b40-940b-a148fc76e5c4" xsi:nil="true"/>
    <RecordLocation xmlns="7012054d-3a07-4b40-940b-a148fc76e5c4" xsi:nil="true"/>
    <AGRkMSDescription xmlns="7012054d-3a07-4b40-940b-a148fc76e5c4" xsi:nil="true"/>
    <Team_Note xmlns="7012054d-3a07-4b40-940b-a148fc76e5c4">
      <Terms xmlns="http://schemas.microsoft.com/office/infopath/2007/PartnerControls">
        <TermInfo xmlns="http://schemas.microsoft.com/office/infopath/2007/PartnerControls">
          <TermName xmlns="http://schemas.microsoft.com/office/infopath/2007/PartnerControls">Information and Communications Technology</TermName>
          <TermId xmlns="http://schemas.microsoft.com/office/infopath/2007/PartnerControls">31405c71-2cb6-4769-bd42-535104d83c80</TermId>
        </TermInfo>
      </Terms>
    </Team_Note>
    <CaveatText xmlns="7012054d-3a07-4b40-940b-a148fc76e5c4">PSPF</CaveatText>
    <_dlc_DocIdPersistId xmlns="7012054d-3a07-4b40-940b-a148fc76e5c4" xsi:nil="true"/>
    <SpatialCoverage xmlns="7012054d-3a07-4b40-940b-a148fc76e5c4">Commonwealth of Australia</SpatialCoverage>
    <NameScheme xmlns="7012054d-3a07-4b40-940b-a148fc76e5c4" xsi:nil="true"/>
    <m3f2ca6b2c9a4802967adedbb4af06ae xmlns="7012054d-3a07-4b40-940b-a148fc76e5c4">
      <Terms xmlns="http://schemas.microsoft.com/office/infopath/2007/PartnerControls"/>
    </m3f2ca6b2c9a4802967adedbb4af06ae>
    <RightsStatus xmlns="7012054d-3a07-4b40-940b-a148fc76e5c4">Open</RightsStatus>
    <KeywordScheme xmlns="7012054d-3a07-4b40-940b-a148fc76e5c4" xsi:nil="true"/>
    <FormatName xmlns="7012054d-3a07-4b40-940b-a148fc76e5c4">Word</FormatName>
    <RecordContactDetails xmlns="7012054d-3a07-4b40-940b-a148fc76e5c4" xsi:nil="true"/>
    <Quantity xmlns="7012054d-3a07-4b40-940b-a148fc76e5c4" xsi:nil="true"/>
    <Medium xmlns="7012054d-3a07-4b40-940b-a148fc76e5c4">Digital File</Medium>
    <DocumentForm xmlns="7012054d-3a07-4b40-940b-a148fc76e5c4" xsi:nil="true"/>
    <IconOverlay xmlns="http://schemas.microsoft.com/sharepoint/v4" xsi:nil="true"/>
    <KeywordID xmlns="7012054d-3a07-4b40-940b-a148fc76e5c4" xsi:nil="true"/>
    <FormatRegistry xmlns="7012054d-3a07-4b40-940b-a148fc76e5c4">System generated</FormatRegistry>
    <Entity xmlns="7012054d-3a07-4b40-940b-a148fc76e5c4" xsi:nil="true"/>
    <OfNationalSignificance xmlns="7012054d-3a07-4b40-940b-a148fc76e5c4">No</OfNationalSignificance>
    <DocumentSetDescription xmlns="http://schemas.microsoft.com/sharepoint/v3" xsi:nil="true"/>
    <Precedence xmlns="7012054d-3a07-4b40-940b-a148fc76e5c4" xsi:nil="true"/>
    <TaxCatchAll xmlns="7012054d-3a07-4b40-940b-a148fc76e5c4">
      <Value>3844</Value>
      <Value>12112</Value>
    </TaxCatchAll>
    <Identifier xmlns="7012054d-3a07-4b40-940b-a148fc76e5c4">0</Identifier>
    <RecordContact xmlns="7012054d-3a07-4b40-940b-a148fc76e5c4">
      <UserInfo>
        <DisplayName/>
        <AccountId xsi:nil="true"/>
        <AccountType/>
      </UserInfo>
    </RecordContact>
    <RecordExtentUnits xmlns="7012054d-3a07-4b40-940b-a148fc76e5c4" xsi:nil="true"/>
    <RecordExtent xmlns="7012054d-3a07-4b40-940b-a148fc76e5c4" xsi:nil="true"/>
    <DocumentType_Note xmlns="7012054d-3a07-4b40-940b-a148fc76e5c4">
      <Terms xmlns="http://schemas.microsoft.com/office/infopath/2007/PartnerControls"/>
    </DocumentType_Note>
    <pfcb0be319e247388db2251ff9d23f72 xmlns="7012054d-3a07-4b40-940b-a148fc76e5c4">
      <Terms xmlns="http://schemas.microsoft.com/office/infopath/2007/PartnerControls"/>
    </pfcb0be319e247388db2251ff9d23f72>
    <AGRkMSLanguage xmlns="7012054d-3a07-4b40-940b-a148fc76e5c4">en-au</AGRkMSLanguage>
    <MessageDigest xmlns="7012054d-3a07-4b40-940b-a148fc76e5c4" xsi:nil="true"/>
    <TemporalCoverage xmlns="7012054d-3a07-4b40-940b-a148fc76e5c4" xsi:nil="true"/>
    <HashFunctionName xmlns="7012054d-3a07-4b40-940b-a148fc76e5c4">MD5</HashFunctionName>
    <DateRangeStart xmlns="7012054d-3a07-4b40-940b-a148fc76e5c4" xsi:nil="true"/>
    <AGRkMSCategory xmlns="7012054d-3a07-4b40-940b-a148fc76e5c4">Item</AGRkMSCategory>
    <JurisdictionalCoverage xmlns="7012054d-3a07-4b40-940b-a148fc76e5c4">
      <Value>Commonwealth of Australia (AU)</Value>
    </JurisdictionalCoverage>
    <RightsType xmlns="7012054d-3a07-4b40-940b-a148fc76e5c4">Use Permission</RightsType>
    <TaxKeywordTaxHTField xmlns="7012054d-3a07-4b40-940b-a148fc76e5c4">
      <Terms xmlns="http://schemas.microsoft.com/office/infopath/2007/PartnerControls"/>
    </TaxKeywordTaxHTField>
    <g91dc4f691a04421b1edf463601fabf6 xmlns="7012054d-3a07-4b40-940b-a148fc76e5c4">
      <Terms xmlns="http://schemas.microsoft.com/office/infopath/2007/PartnerControls"/>
    </g91dc4f691a04421b1edf463601fabf6>
    <KeywordSchemeType xmlns="7012054d-3a07-4b40-940b-a148fc76e5c4" xsi:nil="true"/>
    <CreatingApplicationName xmlns="7012054d-3a07-4b40-940b-a148fc76e5c4">Microsoft Word</CreatingApplicationName>
    <Units xmlns="7012054d-3a07-4b40-940b-a148fc76e5c4">KB</Units>
    <Titles_Note xmlns="7012054d-3a07-4b40-940b-a148fc76e5c4">
      <Terms xmlns="http://schemas.microsoft.com/office/infopath/2007/PartnerControls"/>
    </Titles_Note>
    <SecurityClassification xmlns="7012054d-3a07-4b40-940b-a148fc76e5c4">OFFICIAL: Sensitive</SecurityClassification>
    <Jurisdiction xmlns="7012054d-3a07-4b40-940b-a148fc76e5c4">
      <Value>AU</Value>
    </Jurisdiction>
    <IdentifierScheme xmlns="7012054d-3a07-4b40-940b-a148fc76e5c4">RecordPoint</IdentifierScheme>
    <_dlc_DocId xmlns="7012054d-3a07-4b40-940b-a148fc76e5c4">NOPTANET-1440362186-8392</_dlc_DocId>
    <_dlc_DocIdUrl xmlns="7012054d-3a07-4b40-940b-a148fc76e5c4">
      <Url>https://nopta.sharepoint.com/team/ICT/_layouts/15/DocIdRedir.aspx?ID=NOPTANET-1440362186-8392</Url>
      <Description>NOPTANET-1440362186-8392</Description>
    </_dlc_DocIdUrl>
  </documentManagement>
</p:properties>
</file>

<file path=customXml/itemProps1.xml><?xml version="1.0" encoding="utf-8"?>
<ds:datastoreItem xmlns:ds="http://schemas.openxmlformats.org/officeDocument/2006/customXml" ds:itemID="{55828056-42D8-4D37-80A8-E7432888B8C6}">
  <ds:schemaRefs>
    <ds:schemaRef ds:uri="http://schemas.microsoft.com/sharepoint/v3/contenttype/forms"/>
  </ds:schemaRefs>
</ds:datastoreItem>
</file>

<file path=customXml/itemProps2.xml><?xml version="1.0" encoding="utf-8"?>
<ds:datastoreItem xmlns:ds="http://schemas.openxmlformats.org/officeDocument/2006/customXml" ds:itemID="{76963991-015F-449A-8B1E-4A0A5E43CC18}">
  <ds:schemaRefs>
    <ds:schemaRef ds:uri="7012054d-3a07-4b40-940b-a148fc76e5c4"/>
    <ds:schemaRef ds:uri="9a18369b-1be6-4faf-a136-7fdcccf456ab"/>
    <ds:schemaRef ds:uri="d3adaba2-7056-4319-8aa9-db4ae20ea3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C3B88D-1662-4B17-8BEB-C19BA4880C1D}">
  <ds:schemaRefs>
    <ds:schemaRef ds:uri="http://schemas.microsoft.com/sharepoint/events"/>
  </ds:schemaRefs>
</ds:datastoreItem>
</file>

<file path=customXml/itemProps4.xml><?xml version="1.0" encoding="utf-8"?>
<ds:datastoreItem xmlns:ds="http://schemas.openxmlformats.org/officeDocument/2006/customXml" ds:itemID="{A5F5DDAE-16B1-482E-97F4-9C1AC419AF58}">
  <ds:schemaRefs>
    <ds:schemaRef ds:uri="7012054d-3a07-4b40-940b-a148fc76e5c4"/>
    <ds:schemaRef ds:uri="9a18369b-1be6-4faf-a136-7fdcccf456ab"/>
    <ds:schemaRef ds:uri="d3adaba2-7056-4319-8aa9-db4ae20ea3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8</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Presentation Overview </vt:lpstr>
      <vt:lpstr>Overview </vt:lpstr>
      <vt:lpstr>Electronic vs Digital Signatures</vt:lpstr>
      <vt:lpstr>Signature Requirements</vt:lpstr>
      <vt:lpstr>NEATS Industry Portal User Roles</vt:lpstr>
      <vt:lpstr>NEATS Industry Portal User Roles</vt:lpstr>
      <vt:lpstr>NOPTA approvals to become a NEATS Company Administrator</vt:lpstr>
      <vt:lpstr>NEATS Industry Portal User Roles</vt:lpstr>
      <vt:lpstr>Approvals to become a Company Application Submitter</vt:lpstr>
      <vt:lpstr>NEATS Industry Portal User Roles</vt:lpstr>
      <vt:lpstr>Approvals to become a NEATS Company Signer </vt:lpstr>
      <vt:lpstr>NEATS Industry Portal User Roles</vt:lpstr>
      <vt:lpstr>Approvals to become an External Advisor – Application Submitter  </vt:lpstr>
      <vt:lpstr>Approvals to become an External Advisor - Signer </vt:lpstr>
      <vt:lpstr>Submission Options </vt:lpstr>
      <vt:lpstr>Submission Options – Option 3  [all signers use NEATS digital signature] </vt:lpstr>
      <vt:lpstr>Submission Options – Option 4 </vt:lpstr>
      <vt:lpstr>Submission Options – Option 5 </vt:lpstr>
      <vt:lpstr>Submission Options – Option 6 </vt:lpstr>
      <vt:lpstr>Multiple Titleholders – NEATS Platform </vt:lpstr>
      <vt:lpstr>Submission Options – Foreign Companies </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Bell</dc:creator>
  <cp:revision>6</cp:revision>
  <dcterms:created xsi:type="dcterms:W3CDTF">2020-05-27T07:55:13Z</dcterms:created>
  <dcterms:modified xsi:type="dcterms:W3CDTF">2020-11-23T07:28:32Z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0x01010063547D135F865547B104B3688A6EB0DB00FC2B5B44F2ED8B4C81F61592793356D0</vt:lpwstr>
  </property>
  <property fmtid="{D5CDD505-2E9C-101B-9397-08002B2CF9AE}" pid="3" name="BusinessFunction">
    <vt:lpwstr>12112;#Software and Application Development|d1b2f918-eb33-490d-b5d9-6274cc9809f5</vt:lpwstr>
  </property>
  <property fmtid="{D5CDD505-2E9C-101B-9397-08002B2CF9AE}" pid="4" name="_dlc_DocIdItemGuid">
    <vt:lpwstr>a6d8223a-02b0-402f-bb34-133c159b76a6</vt:lpwstr>
  </property>
  <property fmtid="{D5CDD505-2E9C-101B-9397-08002B2CF9AE}" pid="5" name="Team">
    <vt:lpwstr>3844;#Information and Communications Technology|31405c71-2cb6-4769-bd42-535104d83c80</vt:lpwstr>
  </property>
  <property fmtid="{D5CDD505-2E9C-101B-9397-08002B2CF9AE}" pid="6" name="TaxKeyword">
    <vt:lpwstr/>
  </property>
  <property fmtid="{D5CDD505-2E9C-101B-9397-08002B2CF9AE}" pid="7" name="Titles">
    <vt:lpwstr/>
  </property>
  <property fmtid="{D5CDD505-2E9C-101B-9397-08002B2CF9AE}" pid="8" name="Title Type">
    <vt:lpwstr/>
  </property>
  <property fmtid="{D5CDD505-2E9C-101B-9397-08002B2CF9AE}" pid="9" name="DocumentType">
    <vt:lpwstr/>
  </property>
  <property fmtid="{D5CDD505-2E9C-101B-9397-08002B2CF9AE}" pid="10" name="Offshore Region">
    <vt:lpwstr/>
  </property>
  <property fmtid="{D5CDD505-2E9C-101B-9397-08002B2CF9AE}" pid="11" name="Application Library">
    <vt:lpwstr/>
  </property>
  <property fmtid="{D5CDD505-2E9C-101B-9397-08002B2CF9AE}" pid="12" name="_docset_NoMedatataSyncRequired">
    <vt:lpwstr>False</vt:lpwstr>
  </property>
</Properties>
</file>